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333" r:id="rId2"/>
    <p:sldId id="298" r:id="rId3"/>
    <p:sldId id="302" r:id="rId4"/>
    <p:sldId id="300" r:id="rId5"/>
    <p:sldId id="301" r:id="rId6"/>
    <p:sldId id="309" r:id="rId7"/>
    <p:sldId id="306" r:id="rId8"/>
    <p:sldId id="303" r:id="rId9"/>
    <p:sldId id="308" r:id="rId10"/>
    <p:sldId id="310" r:id="rId11"/>
    <p:sldId id="311" r:id="rId12"/>
    <p:sldId id="312" r:id="rId13"/>
    <p:sldId id="307" r:id="rId14"/>
    <p:sldId id="315" r:id="rId15"/>
    <p:sldId id="314"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265" r:id="rId34"/>
  </p:sldIdLst>
  <p:sldSz cx="9144000" cy="5143500" type="screen16x9"/>
  <p:notesSz cx="6858000" cy="9144000"/>
  <p:embeddedFontLst>
    <p:embeddedFont>
      <p:font typeface="Poppins Medium" panose="00000600000000000000" pitchFamily="2" charset="0"/>
      <p:regular r:id="rId36"/>
      <p:bold r:id="rId37"/>
      <p:italic r:id="rId38"/>
      <p:boldItalic r:id="rId39"/>
    </p:embeddedFont>
    <p:embeddedFont>
      <p:font typeface="Unbounde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685A4-DA3D-4860-BE54-E3CC6B2ADE19}">
  <a:tblStyle styleId="{B75685A4-DA3D-4860-BE54-E3CC6B2ADE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mt="13000"/>
          </a:blip>
          <a:srcRect t="7798" b="7806"/>
          <a:stretch/>
        </p:blipFill>
        <p:spPr>
          <a:xfrm>
            <a:off x="0" y="0"/>
            <a:ext cx="9144003" cy="5143501"/>
          </a:xfrm>
          <a:prstGeom prst="rect">
            <a:avLst/>
          </a:prstGeom>
          <a:noFill/>
          <a:ln>
            <a:noFill/>
          </a:ln>
        </p:spPr>
      </p:pic>
      <p:sp>
        <p:nvSpPr>
          <p:cNvPr id="46" name="Google Shape;46;p8"/>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7" name="Google Shape;47;p8"/>
          <p:cNvSpPr txBox="1">
            <a:spLocks noGrp="1"/>
          </p:cNvSpPr>
          <p:nvPr>
            <p:ph type="title"/>
          </p:nvPr>
        </p:nvSpPr>
        <p:spPr>
          <a:xfrm>
            <a:off x="1444050" y="1201350"/>
            <a:ext cx="6255900" cy="2740800"/>
          </a:xfrm>
          <a:prstGeom prst="rect">
            <a:avLst/>
          </a:prstGeom>
          <a:solidFill>
            <a:schemeClr val="dk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35"/>
        <p:cNvGrpSpPr/>
        <p:nvPr/>
      </p:nvGrpSpPr>
      <p:grpSpPr>
        <a:xfrm>
          <a:off x="0" y="0"/>
          <a:ext cx="0" cy="0"/>
          <a:chOff x="0" y="0"/>
          <a:chExt cx="0" cy="0"/>
        </a:xfrm>
      </p:grpSpPr>
      <p:pic>
        <p:nvPicPr>
          <p:cNvPr id="136" name="Google Shape;136;p19"/>
          <p:cNvPicPr preferRelativeResize="0"/>
          <p:nvPr/>
        </p:nvPicPr>
        <p:blipFill rotWithShape="1">
          <a:blip r:embed="rId2">
            <a:alphaModFix amt="10000"/>
          </a:blip>
          <a:srcRect t="7820" b="8265"/>
          <a:stretch/>
        </p:blipFill>
        <p:spPr>
          <a:xfrm>
            <a:off x="0" y="0"/>
            <a:ext cx="9195924" cy="5143501"/>
          </a:xfrm>
          <a:prstGeom prst="rect">
            <a:avLst/>
          </a:prstGeom>
          <a:noFill/>
          <a:ln>
            <a:noFill/>
          </a:ln>
        </p:spPr>
      </p:pic>
      <p:sp>
        <p:nvSpPr>
          <p:cNvPr id="137" name="Google Shape;137;p19"/>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138" name="Google Shape;138;p19"/>
          <p:cNvPicPr preferRelativeResize="0"/>
          <p:nvPr/>
        </p:nvPicPr>
        <p:blipFill>
          <a:blip r:embed="rId3">
            <a:alphaModFix/>
          </a:blip>
          <a:stretch>
            <a:fillRect/>
          </a:stretch>
        </p:blipFill>
        <p:spPr>
          <a:xfrm rot="2871641">
            <a:off x="727901" y="75517"/>
            <a:ext cx="244900" cy="662963"/>
          </a:xfrm>
          <a:prstGeom prst="rect">
            <a:avLst/>
          </a:prstGeom>
          <a:noFill/>
          <a:ln>
            <a:noFill/>
          </a:ln>
        </p:spPr>
      </p:pic>
      <p:pic>
        <p:nvPicPr>
          <p:cNvPr id="139" name="Google Shape;139;p19"/>
          <p:cNvPicPr preferRelativeResize="0"/>
          <p:nvPr/>
        </p:nvPicPr>
        <p:blipFill>
          <a:blip r:embed="rId4">
            <a:alphaModFix/>
          </a:blip>
          <a:stretch>
            <a:fillRect/>
          </a:stretch>
        </p:blipFill>
        <p:spPr>
          <a:xfrm rot="2700000">
            <a:off x="65873" y="852241"/>
            <a:ext cx="748304" cy="269717"/>
          </a:xfrm>
          <a:prstGeom prst="rect">
            <a:avLst/>
          </a:prstGeom>
          <a:noFill/>
          <a:ln>
            <a:noFill/>
          </a:ln>
        </p:spPr>
      </p:pic>
      <p:pic>
        <p:nvPicPr>
          <p:cNvPr id="140" name="Google Shape;140;p19"/>
          <p:cNvPicPr preferRelativeResize="0"/>
          <p:nvPr/>
        </p:nvPicPr>
        <p:blipFill>
          <a:blip r:embed="rId5">
            <a:alphaModFix/>
          </a:blip>
          <a:stretch>
            <a:fillRect/>
          </a:stretch>
        </p:blipFill>
        <p:spPr>
          <a:xfrm rot="-5400038">
            <a:off x="8068526" y="4032362"/>
            <a:ext cx="1717350" cy="17013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2">
            <a:alphaModFix amt="11000"/>
          </a:blip>
          <a:srcRect t="8039" b="8039"/>
          <a:stretch/>
        </p:blipFill>
        <p:spPr>
          <a:xfrm>
            <a:off x="0" y="0"/>
            <a:ext cx="9195924" cy="5143501"/>
          </a:xfrm>
          <a:prstGeom prst="rect">
            <a:avLst/>
          </a:prstGeom>
          <a:noFill/>
          <a:ln>
            <a:noFill/>
          </a:ln>
        </p:spPr>
      </p:pic>
      <p:sp>
        <p:nvSpPr>
          <p:cNvPr id="143" name="Google Shape;143;p20"/>
          <p:cNvSpPr/>
          <p:nvPr/>
        </p:nvSpPr>
        <p:spPr>
          <a:xfrm>
            <a:off x="360000" y="360000"/>
            <a:ext cx="8424000" cy="445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pic>
        <p:nvPicPr>
          <p:cNvPr id="144" name="Google Shape;144;p20"/>
          <p:cNvPicPr preferRelativeResize="0"/>
          <p:nvPr/>
        </p:nvPicPr>
        <p:blipFill>
          <a:blip r:embed="rId3">
            <a:alphaModFix/>
          </a:blip>
          <a:stretch>
            <a:fillRect/>
          </a:stretch>
        </p:blipFill>
        <p:spPr>
          <a:xfrm rot="8858934" flipH="1">
            <a:off x="7385204" y="4338850"/>
            <a:ext cx="1150538" cy="1046889"/>
          </a:xfrm>
          <a:prstGeom prst="rect">
            <a:avLst/>
          </a:prstGeom>
          <a:noFill/>
          <a:ln>
            <a:noFill/>
          </a:ln>
        </p:spPr>
      </p:pic>
      <p:pic>
        <p:nvPicPr>
          <p:cNvPr id="145" name="Google Shape;145;p20"/>
          <p:cNvPicPr preferRelativeResize="0"/>
          <p:nvPr/>
        </p:nvPicPr>
        <p:blipFill>
          <a:blip r:embed="rId3">
            <a:alphaModFix/>
          </a:blip>
          <a:stretch>
            <a:fillRect/>
          </a:stretch>
        </p:blipFill>
        <p:spPr>
          <a:xfrm rot="-8099973" flipH="1">
            <a:off x="8243576" y="3379881"/>
            <a:ext cx="1211312" cy="1102189"/>
          </a:xfrm>
          <a:prstGeom prst="rect">
            <a:avLst/>
          </a:prstGeom>
          <a:noFill/>
          <a:ln>
            <a:noFill/>
          </a:ln>
        </p:spPr>
      </p:pic>
      <p:pic>
        <p:nvPicPr>
          <p:cNvPr id="146" name="Google Shape;146;p20"/>
          <p:cNvPicPr preferRelativeResize="0"/>
          <p:nvPr/>
        </p:nvPicPr>
        <p:blipFill>
          <a:blip r:embed="rId4">
            <a:alphaModFix/>
          </a:blip>
          <a:stretch>
            <a:fillRect/>
          </a:stretch>
        </p:blipFill>
        <p:spPr>
          <a:xfrm rot="1649810">
            <a:off x="8011929" y="3870130"/>
            <a:ext cx="1131650" cy="1341331"/>
          </a:xfrm>
          <a:prstGeom prst="rect">
            <a:avLst/>
          </a:prstGeom>
          <a:noFill/>
          <a:ln>
            <a:noFill/>
          </a:ln>
        </p:spPr>
      </p:pic>
      <p:pic>
        <p:nvPicPr>
          <p:cNvPr id="147" name="Google Shape;147;p20"/>
          <p:cNvPicPr preferRelativeResize="0"/>
          <p:nvPr/>
        </p:nvPicPr>
        <p:blipFill>
          <a:blip r:embed="rId3">
            <a:alphaModFix/>
          </a:blip>
          <a:stretch>
            <a:fillRect/>
          </a:stretch>
        </p:blipFill>
        <p:spPr>
          <a:xfrm rot="-10670726">
            <a:off x="-376551" y="28439"/>
            <a:ext cx="1539101" cy="14004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1pPr>
            <a:lvl2pPr lvl="1"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2pPr>
            <a:lvl3pPr lvl="2"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3pPr>
            <a:lvl4pPr lvl="3"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4pPr>
            <a:lvl5pPr lvl="4"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5pPr>
            <a:lvl6pPr lvl="5"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6pPr>
            <a:lvl7pPr lvl="6"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7pPr>
            <a:lvl8pPr lvl="7"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8pPr>
            <a:lvl9pPr lvl="8" rtl="0">
              <a:spcBef>
                <a:spcPts val="0"/>
              </a:spcBef>
              <a:spcAft>
                <a:spcPts val="0"/>
              </a:spcAft>
              <a:buClr>
                <a:schemeClr val="dk1"/>
              </a:buClr>
              <a:buSzPts val="3500"/>
              <a:buFont typeface="Unbounded"/>
              <a:buNone/>
              <a:defRPr sz="3500">
                <a:solidFill>
                  <a:schemeClr val="dk1"/>
                </a:solidFill>
                <a:latin typeface="Unbounded"/>
                <a:ea typeface="Unbounded"/>
                <a:cs typeface="Unbounded"/>
                <a:sym typeface="Unbound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1pPr>
            <a:lvl2pPr marL="914400" lvl="1"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2pPr>
            <a:lvl3pPr marL="1371600" lvl="2"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3pPr>
            <a:lvl4pPr marL="1828800" lvl="3"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4pPr>
            <a:lvl5pPr marL="2286000" lvl="4"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5pPr>
            <a:lvl6pPr marL="2743200" lvl="5"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6pPr>
            <a:lvl7pPr marL="3200400" lvl="6"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7pPr>
            <a:lvl8pPr marL="3657600" lvl="7"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8pPr>
            <a:lvl9pPr marL="4114800" lvl="8" indent="-304800">
              <a:lnSpc>
                <a:spcPct val="115000"/>
              </a:lnSpc>
              <a:spcBef>
                <a:spcPts val="0"/>
              </a:spcBef>
              <a:spcAft>
                <a:spcPts val="0"/>
              </a:spcAft>
              <a:buClr>
                <a:schemeClr val="dk2"/>
              </a:buClr>
              <a:buSzPts val="1200"/>
              <a:buFont typeface="Poppins Medium"/>
              <a:buChar char="■"/>
              <a:defRPr sz="1200">
                <a:solidFill>
                  <a:schemeClr val="dk2"/>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8" r:id="rId2"/>
    <p:sldLayoutId id="2147483665" r:id="rId3"/>
    <p:sldLayoutId id="2147483666"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24">
            <a:extLst>
              <a:ext uri="{FF2B5EF4-FFF2-40B4-BE49-F238E27FC236}">
                <a16:creationId xmlns:a16="http://schemas.microsoft.com/office/drawing/2014/main" id="{0ADDFC88-DB2C-B7F2-1AB9-C2BBC6323D86}"/>
              </a:ext>
            </a:extLst>
          </p:cNvPr>
          <p:cNvSpPr txBox="1">
            <a:spLocks/>
          </p:cNvSpPr>
          <p:nvPr/>
        </p:nvSpPr>
        <p:spPr>
          <a:xfrm>
            <a:off x="226515" y="1420860"/>
            <a:ext cx="5809343" cy="1413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vi-VN" sz="3000" dirty="0">
              <a:solidFill>
                <a:schemeClr val="accent4">
                  <a:lumMod val="50000"/>
                </a:schemeClr>
              </a:solidFill>
              <a:latin typeface="Unbounded" panose="020B0604020202020204" charset="0"/>
            </a:endParaRPr>
          </a:p>
          <a:p>
            <a:r>
              <a:rPr lang="vi-VN" sz="3000" dirty="0">
                <a:solidFill>
                  <a:schemeClr val="accent4">
                    <a:lumMod val="50000"/>
                  </a:schemeClr>
                </a:solidFill>
                <a:latin typeface="Unbounded" panose="020B0604020202020204" charset="0"/>
              </a:rPr>
              <a:t>XÂY DỰNG ỨNG DỤNG GIỚI THIỆU CÂY TRỒNG</a:t>
            </a:r>
          </a:p>
        </p:txBody>
      </p:sp>
      <p:pic>
        <p:nvPicPr>
          <p:cNvPr id="3" name="Picture 2" descr="Logo&#10;&#10;Description automatically generated">
            <a:extLst>
              <a:ext uri="{FF2B5EF4-FFF2-40B4-BE49-F238E27FC236}">
                <a16:creationId xmlns:a16="http://schemas.microsoft.com/office/drawing/2014/main" id="{E5363BC8-81B2-E67E-6E5A-DC898FA10B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801" y="214650"/>
            <a:ext cx="1256538" cy="1402153"/>
          </a:xfrm>
          <a:prstGeom prst="rect">
            <a:avLst/>
          </a:prstGeom>
          <a:noFill/>
          <a:ln>
            <a:noFill/>
          </a:ln>
        </p:spPr>
      </p:pic>
      <p:sp>
        <p:nvSpPr>
          <p:cNvPr id="4" name="Google Shape;247;p30">
            <a:extLst>
              <a:ext uri="{FF2B5EF4-FFF2-40B4-BE49-F238E27FC236}">
                <a16:creationId xmlns:a16="http://schemas.microsoft.com/office/drawing/2014/main" id="{F65620CE-F7C1-5E51-A7E2-CEA2D46F9E1B}"/>
              </a:ext>
            </a:extLst>
          </p:cNvPr>
          <p:cNvSpPr txBox="1">
            <a:spLocks/>
          </p:cNvSpPr>
          <p:nvPr/>
        </p:nvSpPr>
        <p:spPr>
          <a:xfrm>
            <a:off x="262801" y="2764973"/>
            <a:ext cx="5630000" cy="14133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Unbounded" panose="020B0604020202020204" charset="0"/>
              </a:rPr>
              <a:t>Tên thành viên:</a:t>
            </a:r>
          </a:p>
          <a:p>
            <a:r>
              <a:rPr lang="vi-VN" sz="1800" dirty="0">
                <a:latin typeface="Unbounded" panose="020B0604020202020204" charset="0"/>
              </a:rPr>
              <a:t>Đỗ Gia Hào-DA22TTD-110122070</a:t>
            </a:r>
          </a:p>
          <a:p>
            <a:r>
              <a:rPr lang="vi-VN" sz="1800" dirty="0">
                <a:latin typeface="Unbounded" panose="020B0604020202020204" charset="0"/>
              </a:rPr>
              <a:t>Hà Gia Lộc-DA22TTD-110122103</a:t>
            </a:r>
          </a:p>
          <a:p>
            <a:r>
              <a:rPr lang="vi-VN" sz="1800" dirty="0">
                <a:latin typeface="Unbounded" panose="020B0604020202020204" charset="0"/>
              </a:rPr>
              <a:t>La Thuấn Khang-DA22TTD-110122090</a:t>
            </a:r>
            <a:endParaRPr lang="en-US" sz="1800" dirty="0">
              <a:latin typeface="Unbounded" panose="020B0604020202020204" charset="0"/>
            </a:endParaRPr>
          </a:p>
        </p:txBody>
      </p:sp>
      <p:sp>
        <p:nvSpPr>
          <p:cNvPr id="6" name="Google Shape;247;p30">
            <a:extLst>
              <a:ext uri="{FF2B5EF4-FFF2-40B4-BE49-F238E27FC236}">
                <a16:creationId xmlns:a16="http://schemas.microsoft.com/office/drawing/2014/main" id="{3FD571EB-F732-099C-2EDC-98D66DEC14EC}"/>
              </a:ext>
            </a:extLst>
          </p:cNvPr>
          <p:cNvSpPr txBox="1">
            <a:spLocks/>
          </p:cNvSpPr>
          <p:nvPr/>
        </p:nvSpPr>
        <p:spPr>
          <a:xfrm>
            <a:off x="262801" y="4040370"/>
            <a:ext cx="4193085" cy="14133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latin typeface="Unbounded" panose="020B0604020202020204" charset="0"/>
              </a:rPr>
              <a:t>Giáo viên hướng dẫn:</a:t>
            </a:r>
          </a:p>
          <a:p>
            <a:r>
              <a:rPr lang="en-US" sz="1800" dirty="0">
                <a:latin typeface="Unbounded" panose="020B0604020202020204" charset="0"/>
              </a:rPr>
              <a:t>Nguyễn Bảo </a:t>
            </a:r>
            <a:r>
              <a:rPr lang="en-US" sz="1800" dirty="0" err="1">
                <a:latin typeface="Unbounded" panose="020B0604020202020204" charset="0"/>
              </a:rPr>
              <a:t>Ân</a:t>
            </a:r>
            <a:endParaRPr lang="en-US" sz="1800" dirty="0">
              <a:latin typeface="Unbounded" panose="020B0604020202020204" charset="0"/>
            </a:endParaRPr>
          </a:p>
        </p:txBody>
      </p:sp>
      <p:pic>
        <p:nvPicPr>
          <p:cNvPr id="7" name="Google Shape;158;p24">
            <a:extLst>
              <a:ext uri="{FF2B5EF4-FFF2-40B4-BE49-F238E27FC236}">
                <a16:creationId xmlns:a16="http://schemas.microsoft.com/office/drawing/2014/main" id="{CF4A2340-0051-A296-AFC2-432C3BEEDCB1}"/>
              </a:ext>
            </a:extLst>
          </p:cNvPr>
          <p:cNvPicPr preferRelativeResize="0"/>
          <p:nvPr/>
        </p:nvPicPr>
        <p:blipFill rotWithShape="1">
          <a:blip r:embed="rId3">
            <a:alphaModFix/>
          </a:blip>
          <a:srcRect l="21426"/>
          <a:stretch/>
        </p:blipFill>
        <p:spPr>
          <a:xfrm>
            <a:off x="6286499" y="0"/>
            <a:ext cx="2857501" cy="5143501"/>
          </a:xfrm>
          <a:prstGeom prst="rect">
            <a:avLst/>
          </a:prstGeom>
          <a:noFill/>
          <a:ln>
            <a:noFill/>
          </a:ln>
        </p:spPr>
      </p:pic>
      <p:sp>
        <p:nvSpPr>
          <p:cNvPr id="8" name="Google Shape;247;p30">
            <a:extLst>
              <a:ext uri="{FF2B5EF4-FFF2-40B4-BE49-F238E27FC236}">
                <a16:creationId xmlns:a16="http://schemas.microsoft.com/office/drawing/2014/main" id="{A266624F-2A45-E4FD-73E8-70EFF8EBFB3B}"/>
              </a:ext>
            </a:extLst>
          </p:cNvPr>
          <p:cNvSpPr txBox="1">
            <a:spLocks/>
          </p:cNvSpPr>
          <p:nvPr/>
        </p:nvSpPr>
        <p:spPr>
          <a:xfrm>
            <a:off x="1555625" y="485749"/>
            <a:ext cx="2857500" cy="1071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latin typeface="Unbounded" panose="020B0604020202020204" charset="0"/>
              </a:rPr>
              <a:t>ĐỒ ÁN KẾT THÚC MÔN</a:t>
            </a:r>
            <a:endParaRPr lang="en-US" sz="3000" dirty="0">
              <a:latin typeface="Unbounded" panose="020B0604020202020204" charset="0"/>
            </a:endParaRPr>
          </a:p>
        </p:txBody>
      </p:sp>
    </p:spTree>
    <p:extLst>
      <p:ext uri="{BB962C8B-B14F-4D97-AF65-F5344CB8AC3E}">
        <p14:creationId xmlns:p14="http://schemas.microsoft.com/office/powerpoint/2010/main" val="321909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94B03-6F39-B659-DD99-E42D5BFB04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A6B81F7-0B02-78FC-343E-4DCDE1AF1C2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41A562A5-A51B-DFB5-27D7-A141398AA00F}"/>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763035A3-E5EC-5FF1-53B6-BE0E6E8432FC}"/>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230DC0C3-EDCB-0B6C-FA23-41FB2F5D76F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09C8A156-EB3B-13B5-3E6C-501FC215C853}"/>
              </a:ext>
            </a:extLst>
          </p:cNvPr>
          <p:cNvPicPr>
            <a:picLocks noChangeAspect="1"/>
          </p:cNvPicPr>
          <p:nvPr/>
        </p:nvPicPr>
        <p:blipFill>
          <a:blip r:embed="rId2"/>
          <a:stretch>
            <a:fillRect/>
          </a:stretch>
        </p:blipFill>
        <p:spPr>
          <a:xfrm>
            <a:off x="2537527" y="1253800"/>
            <a:ext cx="3967061" cy="3194829"/>
          </a:xfrm>
          <a:prstGeom prst="rect">
            <a:avLst/>
          </a:prstGeom>
        </p:spPr>
      </p:pic>
      <p:sp>
        <p:nvSpPr>
          <p:cNvPr id="9" name="Google Shape;246;p30">
            <a:extLst>
              <a:ext uri="{FF2B5EF4-FFF2-40B4-BE49-F238E27FC236}">
                <a16:creationId xmlns:a16="http://schemas.microsoft.com/office/drawing/2014/main" id="{EB9C38B8-8A9B-38BC-B147-1234BF1E477D}"/>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danh mục</a:t>
            </a:r>
          </a:p>
        </p:txBody>
      </p:sp>
    </p:spTree>
    <p:extLst>
      <p:ext uri="{BB962C8B-B14F-4D97-AF65-F5344CB8AC3E}">
        <p14:creationId xmlns:p14="http://schemas.microsoft.com/office/powerpoint/2010/main" val="4222440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8372-AA65-2505-DE26-49931E2884C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F6D83D8-B1FC-AEE9-87C2-2A0CF4396FA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A23FEEC1-D355-583E-E9D0-1F1EA6AED61C}"/>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3105475A-0CEA-3074-CFEE-232DEFCC5483}"/>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11833943-3B67-DDBE-9DA2-3FE89D48E379}"/>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9" name="Google Shape;246;p30">
            <a:extLst>
              <a:ext uri="{FF2B5EF4-FFF2-40B4-BE49-F238E27FC236}">
                <a16:creationId xmlns:a16="http://schemas.microsoft.com/office/drawing/2014/main" id="{047985D5-43CE-4FDA-9956-3DA23DD66EAF}"/>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hình ảnh</a:t>
            </a:r>
          </a:p>
        </p:txBody>
      </p:sp>
      <p:pic>
        <p:nvPicPr>
          <p:cNvPr id="7" name="Picture 6">
            <a:extLst>
              <a:ext uri="{FF2B5EF4-FFF2-40B4-BE49-F238E27FC236}">
                <a16:creationId xmlns:a16="http://schemas.microsoft.com/office/drawing/2014/main" id="{7D922282-30CC-E6E7-6AFD-130C71146438}"/>
              </a:ext>
            </a:extLst>
          </p:cNvPr>
          <p:cNvPicPr>
            <a:picLocks noChangeAspect="1"/>
          </p:cNvPicPr>
          <p:nvPr/>
        </p:nvPicPr>
        <p:blipFill>
          <a:blip r:embed="rId2"/>
          <a:stretch>
            <a:fillRect/>
          </a:stretch>
        </p:blipFill>
        <p:spPr>
          <a:xfrm>
            <a:off x="2466975" y="1253800"/>
            <a:ext cx="4210050" cy="3202086"/>
          </a:xfrm>
          <a:prstGeom prst="rect">
            <a:avLst/>
          </a:prstGeom>
        </p:spPr>
      </p:pic>
    </p:spTree>
    <p:extLst>
      <p:ext uri="{BB962C8B-B14F-4D97-AF65-F5344CB8AC3E}">
        <p14:creationId xmlns:p14="http://schemas.microsoft.com/office/powerpoint/2010/main" val="3540268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6ECC0-2769-4298-20DB-FF02F9464C8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A783725-38EB-15E3-13EE-A1629059D20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B3680637-520C-1EC2-6594-23CD38F81901}"/>
              </a:ext>
            </a:extLst>
          </p:cNvPr>
          <p:cNvSpPr txBox="1">
            <a:spLocks/>
          </p:cNvSpPr>
          <p:nvPr/>
        </p:nvSpPr>
        <p:spPr>
          <a:xfrm>
            <a:off x="719999" y="345249"/>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2.2.Cơ sở dữ liệu</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E6FCBE5C-E71E-E439-C1B9-113FA4AF0CCD}"/>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54DD1C7C-B415-F82F-7C0E-767D83437D86}"/>
              </a:ext>
            </a:extLst>
          </p:cNvPr>
          <p:cNvCxnSpPr/>
          <p:nvPr/>
        </p:nvCxnSpPr>
        <p:spPr>
          <a:xfrm>
            <a:off x="2308378" y="961774"/>
            <a:ext cx="4686900" cy="0"/>
          </a:xfrm>
          <a:prstGeom prst="straightConnector1">
            <a:avLst/>
          </a:prstGeom>
          <a:noFill/>
          <a:ln w="9525" cap="flat" cmpd="sng">
            <a:solidFill>
              <a:schemeClr val="dk1"/>
            </a:solidFill>
            <a:prstDash val="solid"/>
            <a:round/>
            <a:headEnd type="none" w="med" len="med"/>
            <a:tailEnd type="none" w="med" len="med"/>
          </a:ln>
        </p:spPr>
      </p:cxnSp>
      <p:sp>
        <p:nvSpPr>
          <p:cNvPr id="9" name="Google Shape;246;p30">
            <a:extLst>
              <a:ext uri="{FF2B5EF4-FFF2-40B4-BE49-F238E27FC236}">
                <a16:creationId xmlns:a16="http://schemas.microsoft.com/office/drawing/2014/main" id="{3B058BEC-D8BA-2FD3-AB1D-7F3D6EF2EF6F}"/>
              </a:ext>
            </a:extLst>
          </p:cNvPr>
          <p:cNvSpPr txBox="1">
            <a:spLocks/>
          </p:cNvSpPr>
          <p:nvPr/>
        </p:nvSpPr>
        <p:spPr>
          <a:xfrm>
            <a:off x="553086" y="4287556"/>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dirty="0">
                <a:solidFill>
                  <a:schemeClr val="accent4">
                    <a:lumMod val="50000"/>
                  </a:schemeClr>
                </a:solidFill>
                <a:latin typeface="Unbounded" panose="020B0604020202020204" charset="0"/>
              </a:rPr>
              <a:t>bảng cây trồng</a:t>
            </a:r>
          </a:p>
        </p:txBody>
      </p:sp>
      <p:pic>
        <p:nvPicPr>
          <p:cNvPr id="8" name="Picture 7">
            <a:extLst>
              <a:ext uri="{FF2B5EF4-FFF2-40B4-BE49-F238E27FC236}">
                <a16:creationId xmlns:a16="http://schemas.microsoft.com/office/drawing/2014/main" id="{93050364-39DF-E8AA-0167-5998E5D0558B}"/>
              </a:ext>
            </a:extLst>
          </p:cNvPr>
          <p:cNvPicPr>
            <a:picLocks noChangeAspect="1"/>
          </p:cNvPicPr>
          <p:nvPr/>
        </p:nvPicPr>
        <p:blipFill>
          <a:blip r:embed="rId2"/>
          <a:stretch>
            <a:fillRect/>
          </a:stretch>
        </p:blipFill>
        <p:spPr>
          <a:xfrm>
            <a:off x="2198914" y="1059549"/>
            <a:ext cx="4992915" cy="3316508"/>
          </a:xfrm>
          <a:prstGeom prst="rect">
            <a:avLst/>
          </a:prstGeom>
        </p:spPr>
      </p:pic>
    </p:spTree>
    <p:extLst>
      <p:ext uri="{BB962C8B-B14F-4D97-AF65-F5344CB8AC3E}">
        <p14:creationId xmlns:p14="http://schemas.microsoft.com/office/powerpoint/2010/main" val="354822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55494-C9B6-B456-89D4-0B19CBDA694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EDE2C23-38F0-203E-ACBC-9385E8373A4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E19C3749-B619-D1DC-2FF8-C38E8C2DC2CB}"/>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4C67E07A-A062-6AD7-3A11-4FD2E0D9AE2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Các chức năng này được xác định dựa trên hai đối tượng tương tác chính với hệ thống: </a:t>
            </a:r>
          </a:p>
          <a:p>
            <a:pPr lvl="1"/>
            <a:r>
              <a:rPr lang="vi-VN" sz="1800" dirty="0">
                <a:latin typeface="Unbounded" panose="020B0604020202020204" charset="0"/>
              </a:rPr>
              <a:t>	+Người dùng (khách truy cập website)</a:t>
            </a:r>
          </a:p>
          <a:p>
            <a:pPr lvl="1"/>
            <a:r>
              <a:rPr lang="vi-VN" sz="1800" dirty="0">
                <a:latin typeface="Unbounded" panose="020B0604020202020204" charset="0"/>
              </a:rPr>
              <a:t>	+Quản trị viên (người quản lý nội dung).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C5E57B3F-0D70-4ACA-1D28-601E3817287A}"/>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8819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D3F0F-D063-A38A-0088-7D9C45CA55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939ECDA-8930-1CC9-B3A8-324B39DDDA9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B3471E06-53D2-83E0-8760-7BF68BD22915}"/>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3C921B50-7C99-C91D-04BB-CAADFBA1435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Người dùng:</a:t>
            </a:r>
          </a:p>
          <a:p>
            <a:pPr lvl="4"/>
            <a:r>
              <a:rPr lang="vi-VN" sz="1800" dirty="0">
                <a:latin typeface="Unbounded" panose="020B0604020202020204" charset="0"/>
              </a:rPr>
              <a:t>	+ Hệ thống phải hiển thị danh sách các cây trồng</a:t>
            </a:r>
          </a:p>
          <a:p>
            <a:pPr lvl="4"/>
            <a:r>
              <a:rPr lang="vi-VN" sz="1800" dirty="0">
                <a:latin typeface="Unbounded" panose="020B0604020202020204" charset="0"/>
              </a:rPr>
              <a:t>	+ Hệ thống phải cung cấp chức năng tìm kiếm</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B4F81213-65EE-5465-89BA-62F929A0E29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1778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0299B-D2A7-F6C3-3E97-01CB84DCCD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68CBAAC-F5E0-C212-3769-0BA0F0ECA880}"/>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1B7DE48D-F7C5-0A73-6028-E57299511EA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2.3. Các chức năng của ứng dụng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53D85B2B-E285-B111-9CB8-3AB6C355A7C3}"/>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Quản trị viên:</a:t>
            </a:r>
          </a:p>
          <a:p>
            <a:pPr lvl="1"/>
            <a:r>
              <a:rPr lang="vi-VN" sz="1800" dirty="0">
                <a:latin typeface="Unbounded" panose="020B0604020202020204" charset="0"/>
              </a:rPr>
              <a:t>	+ Hệ thống phải có một trang đăng nhập</a:t>
            </a:r>
          </a:p>
          <a:p>
            <a:pPr lvl="4"/>
            <a:r>
              <a:rPr lang="vi-VN" sz="1800" dirty="0">
                <a:latin typeface="Unbounded" panose="020B0604020202020204" charset="0"/>
              </a:rPr>
              <a:t>	+ Hệ thống phải hiển thị danh sách các cây trồng</a:t>
            </a:r>
          </a:p>
          <a:p>
            <a:pPr lvl="4"/>
            <a:r>
              <a:rPr lang="vi-VN" sz="1800" dirty="0">
                <a:latin typeface="Unbounded" panose="020B0604020202020204" charset="0"/>
              </a:rPr>
              <a:t>	+ Hệ thống phải cung cấp chức năng tìm kiếm</a:t>
            </a:r>
          </a:p>
          <a:p>
            <a:pPr lvl="4"/>
            <a:r>
              <a:rPr lang="vi-VN" sz="1800" dirty="0">
                <a:latin typeface="Unbounded" panose="020B0604020202020204" charset="0"/>
              </a:rPr>
              <a:t>	+Thêm, xóa, sửa các loại cây trong hệ thống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7CDA9382-C61F-A86F-28A3-08BAD55986FD}"/>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5959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CD2AC-4472-5452-0176-CC0703B2EF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0209100-B3E2-E191-E0C3-9F7FD5FCFFED}"/>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id="{16892387-F62C-6DAC-119A-1F86373074A1}"/>
              </a:ext>
            </a:extLst>
          </p:cNvPr>
          <p:cNvSpPr txBox="1">
            <a:spLocks/>
          </p:cNvSpPr>
          <p:nvPr/>
        </p:nvSpPr>
        <p:spPr>
          <a:xfrm>
            <a:off x="960975" y="2304775"/>
            <a:ext cx="3545712"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KẾT QUẢ THỰC NGHIỆM</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id="{9B8E5030-D5A7-B02D-57D9-676F607B06D2}"/>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03</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id="{06DA0FAA-0801-94B1-F144-DEC097AC0EA2}"/>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id="{075E54A6-F892-E934-AC65-7B736B20DA11}"/>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id="{C56E81DD-2327-9146-E7C8-216EEAA4DDCF}"/>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id="{81319A3A-F027-FA9A-601A-F154701446C4}"/>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id="{ABFCE621-D303-7379-E930-E6C1CBE890F5}"/>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id="{98FDF431-C8C0-8C67-7A3B-67872BF68421}"/>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Tree>
    <p:extLst>
      <p:ext uri="{BB962C8B-B14F-4D97-AF65-F5344CB8AC3E}">
        <p14:creationId xmlns:p14="http://schemas.microsoft.com/office/powerpoint/2010/main" val="2306587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30681-D7EA-6592-FEB5-A060255BA00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7162BB-9750-A16D-8CA8-6564EB40404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6914FEE5-72A9-572C-9DB9-91794A125B09}"/>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3.1 Giao diện trang chủ hệ thống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007889FF-414E-C337-FCCF-0CDFCED46E48}"/>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cellphone&#10;&#10;AI-generated content may be incorrect.">
            <a:extLst>
              <a:ext uri="{FF2B5EF4-FFF2-40B4-BE49-F238E27FC236}">
                <a16:creationId xmlns:a16="http://schemas.microsoft.com/office/drawing/2014/main" id="{82129C1F-9560-161F-1C74-E84A7C2D3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608" y="1250787"/>
            <a:ext cx="4686899" cy="3544368"/>
          </a:xfrm>
          <a:prstGeom prst="rect">
            <a:avLst/>
          </a:prstGeom>
          <a:ln>
            <a:solidFill>
              <a:schemeClr val="tx1"/>
            </a:solidFill>
          </a:ln>
        </p:spPr>
      </p:pic>
    </p:spTree>
    <p:extLst>
      <p:ext uri="{BB962C8B-B14F-4D97-AF65-F5344CB8AC3E}">
        <p14:creationId xmlns:p14="http://schemas.microsoft.com/office/powerpoint/2010/main" val="2959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91C73-0396-6D3E-B218-4EA053E14B6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956D120-847C-89AD-7834-DE0C0E7084EE}"/>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1A32962D-09EB-6F99-A696-4764AC5EC4BB}"/>
              </a:ext>
            </a:extLst>
          </p:cNvPr>
          <p:cNvSpPr txBox="1">
            <a:spLocks/>
          </p:cNvSpPr>
          <p:nvPr/>
        </p:nvSpPr>
        <p:spPr>
          <a:xfrm>
            <a:off x="429713" y="539501"/>
            <a:ext cx="842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800" dirty="0">
                <a:solidFill>
                  <a:schemeClr val="dk1"/>
                </a:solidFill>
                <a:latin typeface="Unbounded" panose="020B0604020202020204" charset="0"/>
              </a:rPr>
              <a:t>3.2 Giao diện trang danh mục hệ thống </a:t>
            </a:r>
            <a:endParaRPr lang="vi-VN" sz="28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28F47500-8B77-B41E-78AF-82632E38EAAF}"/>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website&#10;&#10;AI-generated content may be incorrect.">
            <a:extLst>
              <a:ext uri="{FF2B5EF4-FFF2-40B4-BE49-F238E27FC236}">
                <a16:creationId xmlns:a16="http://schemas.microsoft.com/office/drawing/2014/main" id="{47B81E13-5588-B7D2-4A13-75C5E742D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53801"/>
            <a:ext cx="4686900" cy="3541356"/>
          </a:xfrm>
          <a:prstGeom prst="rect">
            <a:avLst/>
          </a:prstGeom>
          <a:ln>
            <a:solidFill>
              <a:schemeClr val="tx1"/>
            </a:solidFill>
          </a:ln>
        </p:spPr>
      </p:pic>
    </p:spTree>
    <p:extLst>
      <p:ext uri="{BB962C8B-B14F-4D97-AF65-F5344CB8AC3E}">
        <p14:creationId xmlns:p14="http://schemas.microsoft.com/office/powerpoint/2010/main" val="209174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0581E-F2EB-FF25-93A7-0A775DF62E7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8C56D92-6A71-8694-570C-ED0D859FBF1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EAE8E6BD-723B-04A3-F0F4-1D68D9172E77}"/>
              </a:ext>
            </a:extLst>
          </p:cNvPr>
          <p:cNvSpPr txBox="1">
            <a:spLocks/>
          </p:cNvSpPr>
          <p:nvPr/>
        </p:nvSpPr>
        <p:spPr>
          <a:xfrm>
            <a:off x="319314" y="504672"/>
            <a:ext cx="853439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3.3 Giao diện trang chi tiết cây trồng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86D8D14F-8287-10E1-AE68-024B93B7622C}"/>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web page&#10;&#10;AI-generated content may be incorrect.">
            <a:extLst>
              <a:ext uri="{FF2B5EF4-FFF2-40B4-BE49-F238E27FC236}">
                <a16:creationId xmlns:a16="http://schemas.microsoft.com/office/drawing/2014/main" id="{4C8A22EE-89E1-7F1E-2012-D23C28242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7" y="1253800"/>
            <a:ext cx="4686901" cy="3541354"/>
          </a:xfrm>
          <a:prstGeom prst="rect">
            <a:avLst/>
          </a:prstGeom>
          <a:ln>
            <a:solidFill>
              <a:schemeClr val="tx1"/>
            </a:solidFill>
          </a:ln>
        </p:spPr>
      </p:pic>
    </p:spTree>
    <p:extLst>
      <p:ext uri="{BB962C8B-B14F-4D97-AF65-F5344CB8AC3E}">
        <p14:creationId xmlns:p14="http://schemas.microsoft.com/office/powerpoint/2010/main" val="331114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2A4C3B-ACE8-E73B-B47D-5C3671A68342}"/>
              </a:ext>
            </a:extLst>
          </p:cNvPr>
          <p:cNvSpPr/>
          <p:nvPr/>
        </p:nvSpPr>
        <p:spPr>
          <a:xfrm>
            <a:off x="304800" y="3891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Google Shape;189;p26">
            <a:extLst>
              <a:ext uri="{FF2B5EF4-FFF2-40B4-BE49-F238E27FC236}">
                <a16:creationId xmlns:a16="http://schemas.microsoft.com/office/drawing/2014/main" id="{7559CE34-4885-0D42-9F18-4342A0677EC5}"/>
              </a:ext>
            </a:extLst>
          </p:cNvPr>
          <p:cNvSpPr txBox="1">
            <a:spLocks/>
          </p:cNvSpPr>
          <p:nvPr/>
        </p:nvSpPr>
        <p:spPr>
          <a:xfrm>
            <a:off x="4883200" y="1872199"/>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02</a:t>
            </a:r>
          </a:p>
        </p:txBody>
      </p:sp>
      <p:sp>
        <p:nvSpPr>
          <p:cNvPr id="9" name="Google Shape;190;p26">
            <a:extLst>
              <a:ext uri="{FF2B5EF4-FFF2-40B4-BE49-F238E27FC236}">
                <a16:creationId xmlns:a16="http://schemas.microsoft.com/office/drawing/2014/main" id="{1EFEF236-D95F-CDD5-D3CE-8F29243136B1}"/>
              </a:ext>
            </a:extLst>
          </p:cNvPr>
          <p:cNvSpPr txBox="1">
            <a:spLocks/>
          </p:cNvSpPr>
          <p:nvPr/>
        </p:nvSpPr>
        <p:spPr>
          <a:xfrm>
            <a:off x="903100" y="3490524"/>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03</a:t>
            </a:r>
          </a:p>
        </p:txBody>
      </p:sp>
      <p:sp>
        <p:nvSpPr>
          <p:cNvPr id="10" name="Google Shape;191;p26">
            <a:extLst>
              <a:ext uri="{FF2B5EF4-FFF2-40B4-BE49-F238E27FC236}">
                <a16:creationId xmlns:a16="http://schemas.microsoft.com/office/drawing/2014/main" id="{C8A78DB9-6668-4AA9-C4D6-54915303496F}"/>
              </a:ext>
            </a:extLst>
          </p:cNvPr>
          <p:cNvSpPr txBox="1">
            <a:spLocks/>
          </p:cNvSpPr>
          <p:nvPr/>
        </p:nvSpPr>
        <p:spPr>
          <a:xfrm>
            <a:off x="1762400" y="2105293"/>
            <a:ext cx="24984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TỔNG QUAN</a:t>
            </a:r>
          </a:p>
        </p:txBody>
      </p:sp>
      <p:sp>
        <p:nvSpPr>
          <p:cNvPr id="12" name="Google Shape;193;p26">
            <a:extLst>
              <a:ext uri="{FF2B5EF4-FFF2-40B4-BE49-F238E27FC236}">
                <a16:creationId xmlns:a16="http://schemas.microsoft.com/office/drawing/2014/main" id="{BBE5037A-0E69-0001-5295-6DFAA377C6C7}"/>
              </a:ext>
            </a:extLst>
          </p:cNvPr>
          <p:cNvSpPr txBox="1">
            <a:spLocks/>
          </p:cNvSpPr>
          <p:nvPr/>
        </p:nvSpPr>
        <p:spPr>
          <a:xfrm>
            <a:off x="903100" y="1872199"/>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01</a:t>
            </a:r>
          </a:p>
        </p:txBody>
      </p:sp>
      <p:sp>
        <p:nvSpPr>
          <p:cNvPr id="13" name="Google Shape;194;p26">
            <a:extLst>
              <a:ext uri="{FF2B5EF4-FFF2-40B4-BE49-F238E27FC236}">
                <a16:creationId xmlns:a16="http://schemas.microsoft.com/office/drawing/2014/main" id="{CB76F3A4-E3AD-5A64-EC6E-9BB157164778}"/>
              </a:ext>
            </a:extLst>
          </p:cNvPr>
          <p:cNvSpPr txBox="1">
            <a:spLocks/>
          </p:cNvSpPr>
          <p:nvPr/>
        </p:nvSpPr>
        <p:spPr>
          <a:xfrm>
            <a:off x="5742500" y="2105293"/>
            <a:ext cx="2878986"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PHÂN TÍCH VÀ THIẾT KẾ</a:t>
            </a:r>
          </a:p>
        </p:txBody>
      </p:sp>
      <p:sp>
        <p:nvSpPr>
          <p:cNvPr id="15" name="Google Shape;196;p26">
            <a:extLst>
              <a:ext uri="{FF2B5EF4-FFF2-40B4-BE49-F238E27FC236}">
                <a16:creationId xmlns:a16="http://schemas.microsoft.com/office/drawing/2014/main" id="{80380E3A-4CE4-E3EC-7EF3-64A51C5DE024}"/>
              </a:ext>
            </a:extLst>
          </p:cNvPr>
          <p:cNvSpPr txBox="1">
            <a:spLocks/>
          </p:cNvSpPr>
          <p:nvPr/>
        </p:nvSpPr>
        <p:spPr>
          <a:xfrm>
            <a:off x="1762400" y="3707825"/>
            <a:ext cx="28096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Unbounded" panose="020B0604020202020204" charset="0"/>
              </a:rPr>
              <a:t>KẾT QUẢ THỰC NGHIỆM</a:t>
            </a:r>
          </a:p>
        </p:txBody>
      </p:sp>
      <p:sp>
        <p:nvSpPr>
          <p:cNvPr id="16" name="Google Shape;197;p26">
            <a:extLst>
              <a:ext uri="{FF2B5EF4-FFF2-40B4-BE49-F238E27FC236}">
                <a16:creationId xmlns:a16="http://schemas.microsoft.com/office/drawing/2014/main" id="{0C90458B-5B49-F05E-F7F2-62C9F78CBD92}"/>
              </a:ext>
            </a:extLst>
          </p:cNvPr>
          <p:cNvSpPr txBox="1">
            <a:spLocks/>
          </p:cNvSpPr>
          <p:nvPr/>
        </p:nvSpPr>
        <p:spPr>
          <a:xfrm>
            <a:off x="4883200" y="3490524"/>
            <a:ext cx="697200" cy="623700"/>
          </a:xfrm>
          <a:prstGeom prst="rect">
            <a:avLst/>
          </a:prstGeom>
          <a:solidFill>
            <a:schemeClr val="accent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000" dirty="0">
                <a:solidFill>
                  <a:schemeClr val="bg1"/>
                </a:solidFill>
                <a:latin typeface="Unbounded" panose="020B0604020202020204" charset="0"/>
              </a:rPr>
              <a:t>04</a:t>
            </a:r>
          </a:p>
        </p:txBody>
      </p:sp>
      <p:sp>
        <p:nvSpPr>
          <p:cNvPr id="17" name="Google Shape;198;p26">
            <a:extLst>
              <a:ext uri="{FF2B5EF4-FFF2-40B4-BE49-F238E27FC236}">
                <a16:creationId xmlns:a16="http://schemas.microsoft.com/office/drawing/2014/main" id="{4BD2A11F-70A6-A34A-0A1E-6FDD3AABA542}"/>
              </a:ext>
            </a:extLst>
          </p:cNvPr>
          <p:cNvSpPr txBox="1">
            <a:spLocks/>
          </p:cNvSpPr>
          <p:nvPr/>
        </p:nvSpPr>
        <p:spPr>
          <a:xfrm>
            <a:off x="5742500" y="3564866"/>
            <a:ext cx="2423700" cy="4659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Unbounded" panose="020B0604020202020204" charset="0"/>
              </a:rPr>
              <a:t>KẾT LUẬN VÀ HƯỚNG PHÁT TRIỂN</a:t>
            </a:r>
            <a:endParaRPr lang="en-US" dirty="0">
              <a:latin typeface="Unbounded" panose="020B0604020202020204" charset="0"/>
            </a:endParaRPr>
          </a:p>
        </p:txBody>
      </p:sp>
      <p:sp>
        <p:nvSpPr>
          <p:cNvPr id="18" name="Google Shape;186;p26">
            <a:extLst>
              <a:ext uri="{FF2B5EF4-FFF2-40B4-BE49-F238E27FC236}">
                <a16:creationId xmlns:a16="http://schemas.microsoft.com/office/drawing/2014/main" id="{979716FF-CBC0-1459-CA4D-D33EBD261604}"/>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Nội dung chính</a:t>
            </a:r>
            <a:endParaRPr lang="en-US" sz="3000" dirty="0">
              <a:solidFill>
                <a:schemeClr val="accent4"/>
              </a:solidFill>
              <a:latin typeface="Unbounded" panose="020B0604020202020204" charset="0"/>
            </a:endParaRPr>
          </a:p>
        </p:txBody>
      </p:sp>
    </p:spTree>
    <p:extLst>
      <p:ext uri="{BB962C8B-B14F-4D97-AF65-F5344CB8AC3E}">
        <p14:creationId xmlns:p14="http://schemas.microsoft.com/office/powerpoint/2010/main" val="388039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EF2CE-18D3-F972-2D61-F8EAF0A663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533EAF-66B9-2465-55CA-FDD6062C5A7E}"/>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F9CC3E62-5E2E-3566-8E73-189692A862F1}"/>
              </a:ext>
            </a:extLst>
          </p:cNvPr>
          <p:cNvSpPr txBox="1">
            <a:spLocks/>
          </p:cNvSpPr>
          <p:nvPr/>
        </p:nvSpPr>
        <p:spPr>
          <a:xfrm>
            <a:off x="319314" y="504672"/>
            <a:ext cx="853439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3.4 Giao diện trang kết quả tìm kiếm </a:t>
            </a:r>
            <a:endParaRPr lang="vi-VN" sz="30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B950B7D0-A0EC-7ED2-90B2-493F7A62168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website&#10;&#10;AI-generated content may be incorrect.">
            <a:extLst>
              <a:ext uri="{FF2B5EF4-FFF2-40B4-BE49-F238E27FC236}">
                <a16:creationId xmlns:a16="http://schemas.microsoft.com/office/drawing/2014/main" id="{CDC76935-88D8-C290-3E61-BB7436848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18971"/>
            <a:ext cx="4686900" cy="3576185"/>
          </a:xfrm>
          <a:prstGeom prst="rect">
            <a:avLst/>
          </a:prstGeom>
          <a:ln>
            <a:solidFill>
              <a:schemeClr val="tx1"/>
            </a:solidFill>
          </a:ln>
        </p:spPr>
      </p:pic>
    </p:spTree>
    <p:extLst>
      <p:ext uri="{BB962C8B-B14F-4D97-AF65-F5344CB8AC3E}">
        <p14:creationId xmlns:p14="http://schemas.microsoft.com/office/powerpoint/2010/main" val="309125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FD704-DE4D-7AB7-5125-422425C28FB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37D20B8-F327-F6BE-157F-88FF996612E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FDF82DBC-CC2A-A911-46F6-8D2A736F0AA4}"/>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3.5 Giao diện trang đăng nhập dành cho Quản trị viên </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F53CDFF3-1517-41E2-FF6B-8D0CA116294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login form&#10;&#10;AI-generated content may be incorrect.">
            <a:extLst>
              <a:ext uri="{FF2B5EF4-FFF2-40B4-BE49-F238E27FC236}">
                <a16:creationId xmlns:a16="http://schemas.microsoft.com/office/drawing/2014/main" id="{7233CFD9-E3E8-15F0-BCF6-A61204DB5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5"/>
          </a:xfrm>
          <a:prstGeom prst="rect">
            <a:avLst/>
          </a:prstGeom>
        </p:spPr>
      </p:pic>
    </p:spTree>
    <p:extLst>
      <p:ext uri="{BB962C8B-B14F-4D97-AF65-F5344CB8AC3E}">
        <p14:creationId xmlns:p14="http://schemas.microsoft.com/office/powerpoint/2010/main" val="95891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41AEF-EED7-02FD-1868-DD3D255D813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9C7EA92-79AE-C446-36CC-D14B1AEA0A3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B3FEA22C-B3B5-39AF-BF4E-DCF43B503687}"/>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3.6 Giao diện trang Tổng quan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E34CB058-E8EA-85D0-0BDC-986A3859639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graph&#10;&#10;AI-generated content may be incorrect.">
            <a:extLst>
              <a:ext uri="{FF2B5EF4-FFF2-40B4-BE49-F238E27FC236}">
                <a16:creationId xmlns:a16="http://schemas.microsoft.com/office/drawing/2014/main" id="{A0C47BF4-0DC9-58CF-F97D-0F0832D3A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1"/>
            <a:ext cx="4686900" cy="3550265"/>
          </a:xfrm>
          <a:prstGeom prst="rect">
            <a:avLst/>
          </a:prstGeom>
        </p:spPr>
      </p:pic>
    </p:spTree>
    <p:extLst>
      <p:ext uri="{BB962C8B-B14F-4D97-AF65-F5344CB8AC3E}">
        <p14:creationId xmlns:p14="http://schemas.microsoft.com/office/powerpoint/2010/main" val="92511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7EF8-4B8D-EEF8-7E2F-01C1BD06FBD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22BCAA7-7CA0-BF66-1E4E-97D240B56041}"/>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4377AD55-F6F3-F95D-A3EC-CAB2C0FBA1D8}"/>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3.7 Giao diện trang Quản lý cây trồng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3986609D-C57E-799D-317E-8A2E23BAAAC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omputer&#10;&#10;AI-generated content may be incorrect.">
            <a:extLst>
              <a:ext uri="{FF2B5EF4-FFF2-40B4-BE49-F238E27FC236}">
                <a16:creationId xmlns:a16="http://schemas.microsoft.com/office/drawing/2014/main" id="{7A6BDCF7-EE18-F9D8-2B28-087961682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2"/>
          </a:xfrm>
          <a:prstGeom prst="rect">
            <a:avLst/>
          </a:prstGeom>
        </p:spPr>
      </p:pic>
    </p:spTree>
    <p:extLst>
      <p:ext uri="{BB962C8B-B14F-4D97-AF65-F5344CB8AC3E}">
        <p14:creationId xmlns:p14="http://schemas.microsoft.com/office/powerpoint/2010/main" val="3113190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16E-50F9-8A63-292A-D5262D25D6A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7C89774-E9A8-4A01-21DD-5A832AC51B0D}"/>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3E301BAA-E191-C649-A8E9-A5DE36405FF4}"/>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3.8 Giao diện trang Quản lý danh mục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2512A8BA-FD13-CC6F-08FF-A1069748BE90}"/>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6" name="Picture 5" descr="A screenshot of a computer&#10;&#10;AI-generated content may be incorrect.">
            <a:extLst>
              <a:ext uri="{FF2B5EF4-FFF2-40B4-BE49-F238E27FC236}">
                <a16:creationId xmlns:a16="http://schemas.microsoft.com/office/drawing/2014/main" id="{A6AAC883-9C42-43C4-3FE7-1FC01E5A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2"/>
            <a:ext cx="4686900" cy="3550263"/>
          </a:xfrm>
          <a:prstGeom prst="rect">
            <a:avLst/>
          </a:prstGeom>
        </p:spPr>
      </p:pic>
    </p:spTree>
    <p:extLst>
      <p:ext uri="{BB962C8B-B14F-4D97-AF65-F5344CB8AC3E}">
        <p14:creationId xmlns:p14="http://schemas.microsoft.com/office/powerpoint/2010/main" val="198849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B971-06DE-2A72-AE4F-B8B09F168FB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3CE0817-6406-DA14-318C-DC8D1D90AD6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FBC73485-775E-57B1-4CB8-90D7D6BA9AAB}"/>
              </a:ext>
            </a:extLst>
          </p:cNvPr>
          <p:cNvSpPr txBox="1">
            <a:spLocks/>
          </p:cNvSpPr>
          <p:nvPr/>
        </p:nvSpPr>
        <p:spPr>
          <a:xfrm>
            <a:off x="823544" y="409093"/>
            <a:ext cx="7395028"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700" dirty="0">
                <a:solidFill>
                  <a:schemeClr val="dk1"/>
                </a:solidFill>
                <a:latin typeface="Unbounded" panose="020B0604020202020204" charset="0"/>
              </a:rPr>
              <a:t>3.9 Giao diện trang Quản lý ảnh của Quản trị viên</a:t>
            </a:r>
            <a:endParaRPr lang="vi-VN" sz="2700" dirty="0">
              <a:solidFill>
                <a:schemeClr val="dk2"/>
              </a:solidFill>
              <a:latin typeface="Unbounded" panose="020B0604020202020204" charset="0"/>
            </a:endParaRPr>
          </a:p>
        </p:txBody>
      </p:sp>
      <p:cxnSp>
        <p:nvCxnSpPr>
          <p:cNvPr id="4" name="Google Shape;161;p24">
            <a:extLst>
              <a:ext uri="{FF2B5EF4-FFF2-40B4-BE49-F238E27FC236}">
                <a16:creationId xmlns:a16="http://schemas.microsoft.com/office/drawing/2014/main" id="{94E47E51-A09E-2261-6032-D07A271929AB}"/>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omputer&#10;&#10;AI-generated content may be incorrect.">
            <a:extLst>
              <a:ext uri="{FF2B5EF4-FFF2-40B4-BE49-F238E27FC236}">
                <a16:creationId xmlns:a16="http://schemas.microsoft.com/office/drawing/2014/main" id="{9D8DFEB8-8EB9-17C9-477A-FAB8D2491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608" y="1244891"/>
            <a:ext cx="4686900" cy="3550263"/>
          </a:xfrm>
          <a:prstGeom prst="rect">
            <a:avLst/>
          </a:prstGeom>
        </p:spPr>
      </p:pic>
    </p:spTree>
    <p:extLst>
      <p:ext uri="{BB962C8B-B14F-4D97-AF65-F5344CB8AC3E}">
        <p14:creationId xmlns:p14="http://schemas.microsoft.com/office/powerpoint/2010/main" val="272424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DAC6B-9486-EBD6-A38F-1101E1639F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7A4AFA0-CC22-B431-B031-4B48090A9BB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id="{3E446D7A-978F-DD18-AA52-8378A8E2255D}"/>
              </a:ext>
            </a:extLst>
          </p:cNvPr>
          <p:cNvSpPr txBox="1">
            <a:spLocks/>
          </p:cNvSpPr>
          <p:nvPr/>
        </p:nvSpPr>
        <p:spPr>
          <a:xfrm>
            <a:off x="960974" y="2304775"/>
            <a:ext cx="5062455"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KẾT LUẬN VÀ HƯỚNG PHÁT TRIỂN</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id="{1038D169-37A7-9727-FEB7-F67E41153B94}"/>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04</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id="{370D4E9A-F73C-62E5-BAEB-E45754C4B05E}"/>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id="{795F9554-1BBE-5824-DE19-F281A597B2FD}"/>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id="{F4D7AF43-5425-943E-E8F4-B23E5D93BAF6}"/>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id="{DA897F44-3D9B-8620-6C3C-50F18EC1DC4B}"/>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id="{33449B64-F094-D731-EAEA-37512F0A1B60}"/>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id="{B724C162-32E2-97FC-5D07-FB353F2ECD22}"/>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Tree>
    <p:extLst>
      <p:ext uri="{BB962C8B-B14F-4D97-AF65-F5344CB8AC3E}">
        <p14:creationId xmlns:p14="http://schemas.microsoft.com/office/powerpoint/2010/main" val="2198501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E3E01-6BFB-3AAE-CA73-733825A4DFC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00E93B7-F4DA-3296-729A-EC85D7C0302B}"/>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4960C45D-6492-9F52-1523-4871E3C1C0B2}"/>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4.1. Kết luận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FB863307-0C7C-8A59-A18B-11FD467F423E}"/>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Dự án "Xây dựng Website Giới thiệu Cây trồng" đã hoàn thành tốt các mục tiêu ban đầu đề ra. Qua quá trình thực hiện, nhóm đã đạt được những kết quả quan trọng sau:</a:t>
            </a:r>
          </a:p>
          <a:p>
            <a:pPr lvl="1"/>
            <a:r>
              <a:rPr lang="vi-VN" sz="1800" dirty="0">
                <a:latin typeface="Unbounded" panose="020B0604020202020204" charset="0"/>
              </a:rPr>
              <a:t>	+Về sản phẩm</a:t>
            </a:r>
          </a:p>
          <a:p>
            <a:pPr lvl="1"/>
            <a:r>
              <a:rPr lang="vi-VN" sz="1800" dirty="0">
                <a:latin typeface="Unbounded" panose="020B0604020202020204" charset="0"/>
              </a:rPr>
              <a:t>	+Về công nghệ</a:t>
            </a:r>
          </a:p>
          <a:p>
            <a:pPr lvl="1"/>
            <a:r>
              <a:rPr lang="vi-VN" sz="1800" dirty="0">
                <a:latin typeface="Unbounded" panose="020B0604020202020204" charset="0"/>
              </a:rPr>
              <a:t>	+Về kiến trúc</a:t>
            </a:r>
          </a:p>
          <a:p>
            <a:pPr lvl="1"/>
            <a:r>
              <a:rPr lang="vi-VN" sz="1800" dirty="0">
                <a:latin typeface="Unbounded" panose="020B0604020202020204" charset="0"/>
              </a:rPr>
              <a:t>	+Về quy trình</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C22C52C7-71E0-1F09-9868-CEE3EDA741D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43865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36F2B-D737-61E6-2393-6DAFBEFAF55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AF5D162-4CE6-649B-CC13-DD93CC97C0F4}"/>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1E1684FA-5800-66E1-3AE4-D6DA38D74D54}"/>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4.2. Hạn chế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ADD0742A-1DBC-EE5D-569B-35CE9CBCE50F}"/>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Bên cạnh những kết quả đạt được, trong khuôn khổ thời gian và nguồn lực có hạn, dự án vẫn còn một số hạn chế nhất định cần được nhìn nhận một cách khách quan:</a:t>
            </a:r>
          </a:p>
          <a:p>
            <a:pPr lvl="1"/>
            <a:r>
              <a:rPr lang="vi-VN" sz="1800" dirty="0">
                <a:latin typeface="Unbounded" panose="020B0604020202020204" charset="0"/>
              </a:rPr>
              <a:t>	+Tính năng còn ở mức cơ bản</a:t>
            </a:r>
          </a:p>
          <a:p>
            <a:pPr lvl="1"/>
            <a:r>
              <a:rPr lang="vi-VN" sz="1800" dirty="0">
                <a:latin typeface="Unbounded" panose="020B0604020202020204" charset="0"/>
              </a:rPr>
              <a:t>	+Phạm vi kiểm thử chưa toàn diện</a:t>
            </a:r>
          </a:p>
          <a:p>
            <a:pPr lvl="1"/>
            <a:r>
              <a:rPr lang="vi-VN" sz="1800" dirty="0">
                <a:latin typeface="Unbounded" panose="020B0604020202020204" charset="0"/>
              </a:rPr>
              <a:t>	+Chưa tối ưu hóa về hiệu năng ở quy mô lớn</a:t>
            </a:r>
          </a:p>
          <a:p>
            <a:pPr lvl="1"/>
            <a:r>
              <a:rPr lang="vi-VN" sz="1800" dirty="0">
                <a:latin typeface="Unbounded" panose="020B0604020202020204" charset="0"/>
              </a:rPr>
              <a:t>	+Giao diện quản trị còn đơn giản</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7F80F8BD-F43B-B9F7-82EE-4FC3983B0F1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6251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C8987-9DAD-02FA-FC12-ABE5A8957DD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866E0C2-24B8-4D0C-0D85-844BFF584F3A}"/>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41AF0DF3-3CE9-A56B-D940-7F1CF02854F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129155F2-EAB9-EE08-5574-095EAB15F9A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Xây dựng hệ thống người dùng và cá nhân hóa:</a:t>
            </a:r>
          </a:p>
          <a:p>
            <a:pPr lvl="1"/>
            <a:r>
              <a:rPr lang="vi-VN" sz="1800" dirty="0">
                <a:latin typeface="Unbounded" panose="020B0604020202020204" charset="0"/>
              </a:rPr>
              <a:t>	+Phát triển chức năng đăng ký, đăng nhập, quản lý thông tin cá nhân.</a:t>
            </a:r>
          </a:p>
          <a:p>
            <a:pPr lvl="1"/>
            <a:r>
              <a:rPr lang="vi-VN" sz="1800" dirty="0">
                <a:latin typeface="Unbounded" panose="020B0604020202020204" charset="0"/>
              </a:rPr>
              <a:t>	+Cho phép người dùng tạo "khu vườn ảo" của riêng mình</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E4C9C24F-8B2F-27E8-F891-5F4CE0508764}"/>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82211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248B-87A4-868A-5D79-86DBD99561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8275845-77D5-777B-9911-A38AB6274CA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id="{315CCB10-BD36-852D-0CAA-034C99CAA32A}"/>
              </a:ext>
            </a:extLst>
          </p:cNvPr>
          <p:cNvSpPr txBox="1">
            <a:spLocks/>
          </p:cNvSpPr>
          <p:nvPr/>
        </p:nvSpPr>
        <p:spPr>
          <a:xfrm>
            <a:off x="960975" y="2304775"/>
            <a:ext cx="3985800"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TỔNG QUAN</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id="{4F3EBF53-C3DF-B257-4805-2FFE222992BB}"/>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dirty="0">
                <a:solidFill>
                  <a:schemeClr val="bg1"/>
                </a:solidFill>
                <a:latin typeface="Unbounded" panose="020B0604020202020204" charset="0"/>
              </a:rPr>
              <a:t>01</a:t>
            </a:r>
          </a:p>
        </p:txBody>
      </p:sp>
      <p:pic>
        <p:nvPicPr>
          <p:cNvPr id="9" name="Google Shape;216;p28">
            <a:extLst>
              <a:ext uri="{FF2B5EF4-FFF2-40B4-BE49-F238E27FC236}">
                <a16:creationId xmlns:a16="http://schemas.microsoft.com/office/drawing/2014/main" id="{CD92353A-F681-9CFB-84B9-34ABCAA64ABC}"/>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id="{68CFADFF-491A-FB57-58AF-36E32BB7BD5E}"/>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id="{B8114AD2-2A98-67B3-CD38-B494AE288AC5}"/>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id="{B21E8684-BB49-E36C-2160-D606AAC98954}"/>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id="{EFD08B50-FD36-E657-6810-D95755B03143}"/>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id="{FF637EB2-13F0-AC9F-3E07-A5C572F46840}"/>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Tree>
    <p:extLst>
      <p:ext uri="{BB962C8B-B14F-4D97-AF65-F5344CB8AC3E}">
        <p14:creationId xmlns:p14="http://schemas.microsoft.com/office/powerpoint/2010/main" val="3441815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91A52-D79A-759C-9DD8-2066392700D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4FD3A6A-6383-0929-B110-85DAB243CC3C}"/>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9CA41175-BBBF-0ACB-72A8-CE22EC8949EA}"/>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D1D9D85F-5E2D-926F-FDA8-13F639B1CE62}"/>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Nâng cấp chức năng tìm kiếm và bộ lọc:</a:t>
            </a:r>
          </a:p>
          <a:p>
            <a:pPr lvl="1"/>
            <a:r>
              <a:rPr lang="vi-VN" sz="1800" dirty="0">
                <a:latin typeface="Unbounded" panose="020B0604020202020204" charset="0"/>
              </a:rPr>
              <a:t>	+Xây dựng một bộ lọc nâng cao, cho phép người dùng lọc cây theo nhiều tiêu chí</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5FE7A35D-5A7F-8843-3E47-F8C36EA480B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1987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AC4F5-DE71-81B1-B106-255E456E5F2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1B3E42-C657-19C0-067A-5366101761E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9F9D807A-3B3A-D31F-82ED-84263F80B74C}"/>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29DA7CEB-4E2E-5275-89E9-AB506699A991}"/>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Phát triển tính năng cộng đồng:</a:t>
            </a:r>
          </a:p>
          <a:p>
            <a:pPr lvl="1"/>
            <a:r>
              <a:rPr lang="vi-VN" sz="1800" dirty="0">
                <a:latin typeface="Unbounded" panose="020B0604020202020204" charset="0"/>
              </a:rPr>
              <a:t>	+Thêm chức năng bình luận, đánh giá (rating) cho mỗi loại cây để người dùng có thể chia sẻ kinh nghiệm chăm sóc thực tế.</a:t>
            </a:r>
          </a:p>
          <a:p>
            <a:pPr lvl="1"/>
            <a:r>
              <a:rPr lang="vi-VN" sz="1800" dirty="0">
                <a:latin typeface="Unbounded" panose="020B0604020202020204" charset="0"/>
              </a:rPr>
              <a:t>	+Nghiên cứu và tích hợp một mô hình AI cho phép người dùng tải lên hình ảnh một chiếc lá hoặc cây, và hệ thống sẽ cố gắng nhận diện đó là cây gì, cung cấp thông tin tương ứng.</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6D668339-F827-0DAE-FDC0-583DAB7BCF98}"/>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0575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4314E-C1BC-6190-8A52-CFF6BD67002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0E19413-4BF5-7A1D-90A3-4A16364BE6A3}"/>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193BABA0-78C9-D989-FFCE-D9215A21190E}"/>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4.3. Hướng phát triển </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02756904-5052-B101-7997-C798688EDC7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Hoàn thiện quy trình CI/CD:</a:t>
            </a:r>
          </a:p>
          <a:p>
            <a:pPr lvl="1"/>
            <a:r>
              <a:rPr lang="vi-VN" sz="1800" dirty="0">
                <a:latin typeface="Unbounded" panose="020B0604020202020204" charset="0"/>
              </a:rPr>
              <a:t>	+Tích hợp GitHub Actions để tự động hóa hoàn toàn quy trình từ lúc đẩy code, chạy test, build Docker image cho đến triển khai lên server, giúp giảm thiểu sai sót và tăng tốc độ ra mắt phiên bản mới. </a:t>
            </a:r>
          </a:p>
          <a:p>
            <a:pPr lvl="1"/>
            <a:r>
              <a:rPr lang="vi-VN" sz="1800" dirty="0">
                <a:latin typeface="Unbounded" panose="020B0604020202020204" charset="0"/>
              </a:rPr>
              <a:t>	</a:t>
            </a:r>
          </a:p>
          <a:p>
            <a:pPr marL="285750" lvl="1"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F6104C84-BEA4-52B7-CD1C-C1FEDE5C5F87}"/>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60721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33"/>
          <p:cNvPicPr preferRelativeResize="0"/>
          <p:nvPr/>
        </p:nvPicPr>
        <p:blipFill rotWithShape="1">
          <a:blip r:embed="rId3">
            <a:alphaModFix/>
          </a:blip>
          <a:srcRect l="7444" t="19069" r="3190" b="28841"/>
          <a:stretch/>
        </p:blipFill>
        <p:spPr>
          <a:xfrm rot="5400000" flipH="1">
            <a:off x="-458611" y="444013"/>
            <a:ext cx="5161925" cy="4255498"/>
          </a:xfrm>
          <a:prstGeom prst="rect">
            <a:avLst/>
          </a:prstGeom>
          <a:noFill/>
          <a:ln>
            <a:noFill/>
          </a:ln>
        </p:spPr>
      </p:pic>
      <p:sp>
        <p:nvSpPr>
          <p:cNvPr id="344" name="Google Shape;344;p33"/>
          <p:cNvSpPr txBox="1">
            <a:spLocks noGrp="1"/>
          </p:cNvSpPr>
          <p:nvPr>
            <p:ph type="title"/>
          </p:nvPr>
        </p:nvSpPr>
        <p:spPr>
          <a:xfrm>
            <a:off x="1444050" y="1201350"/>
            <a:ext cx="6255900" cy="2740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lt1"/>
                </a:solidFill>
              </a:rPr>
              <a:t>Thank You</a:t>
            </a:r>
            <a:endParaRPr dirty="0">
              <a:solidFill>
                <a:schemeClr val="lt1"/>
              </a:solidFill>
            </a:endParaRPr>
          </a:p>
        </p:txBody>
      </p:sp>
      <p:pic>
        <p:nvPicPr>
          <p:cNvPr id="345" name="Google Shape;345;p33"/>
          <p:cNvPicPr preferRelativeResize="0"/>
          <p:nvPr/>
        </p:nvPicPr>
        <p:blipFill rotWithShape="1">
          <a:blip r:embed="rId4">
            <a:alphaModFix/>
          </a:blip>
          <a:srcRect l="12080" t="10618"/>
          <a:stretch/>
        </p:blipFill>
        <p:spPr>
          <a:xfrm rot="3661006" flipH="1">
            <a:off x="528500" y="2847240"/>
            <a:ext cx="2312277" cy="3050818"/>
          </a:xfrm>
          <a:prstGeom prst="rect">
            <a:avLst/>
          </a:prstGeom>
          <a:noFill/>
          <a:ln>
            <a:noFill/>
          </a:ln>
        </p:spPr>
      </p:pic>
      <p:pic>
        <p:nvPicPr>
          <p:cNvPr id="346" name="Google Shape;346;p33"/>
          <p:cNvPicPr preferRelativeResize="0"/>
          <p:nvPr/>
        </p:nvPicPr>
        <p:blipFill>
          <a:blip r:embed="rId5">
            <a:alphaModFix/>
          </a:blip>
          <a:stretch>
            <a:fillRect/>
          </a:stretch>
        </p:blipFill>
        <p:spPr>
          <a:xfrm rot="8740343" flipH="1">
            <a:off x="6334905" y="900111"/>
            <a:ext cx="1167224" cy="1062073"/>
          </a:xfrm>
          <a:prstGeom prst="rect">
            <a:avLst/>
          </a:prstGeom>
          <a:noFill/>
          <a:ln>
            <a:noFill/>
          </a:ln>
        </p:spPr>
      </p:pic>
      <p:pic>
        <p:nvPicPr>
          <p:cNvPr id="347" name="Google Shape;347;p33"/>
          <p:cNvPicPr preferRelativeResize="0"/>
          <p:nvPr/>
        </p:nvPicPr>
        <p:blipFill>
          <a:blip r:embed="rId5">
            <a:alphaModFix/>
          </a:blip>
          <a:stretch>
            <a:fillRect/>
          </a:stretch>
        </p:blipFill>
        <p:spPr>
          <a:xfrm rot="-10186660" flipH="1">
            <a:off x="6566607" y="351956"/>
            <a:ext cx="1366111" cy="1243039"/>
          </a:xfrm>
          <a:prstGeom prst="rect">
            <a:avLst/>
          </a:prstGeom>
          <a:noFill/>
          <a:ln>
            <a:noFill/>
          </a:ln>
        </p:spPr>
      </p:pic>
      <p:pic>
        <p:nvPicPr>
          <p:cNvPr id="348" name="Google Shape;348;p33"/>
          <p:cNvPicPr preferRelativeResize="0"/>
          <p:nvPr/>
        </p:nvPicPr>
        <p:blipFill>
          <a:blip r:embed="rId6">
            <a:alphaModFix/>
          </a:blip>
          <a:stretch>
            <a:fillRect/>
          </a:stretch>
        </p:blipFill>
        <p:spPr>
          <a:xfrm rot="1375243">
            <a:off x="7050291" y="3375514"/>
            <a:ext cx="1182068" cy="906022"/>
          </a:xfrm>
          <a:prstGeom prst="rect">
            <a:avLst/>
          </a:prstGeom>
          <a:noFill/>
          <a:ln>
            <a:noFill/>
          </a:ln>
        </p:spPr>
      </p:pic>
      <p:pic>
        <p:nvPicPr>
          <p:cNvPr id="349" name="Google Shape;349;p33"/>
          <p:cNvPicPr preferRelativeResize="0"/>
          <p:nvPr/>
        </p:nvPicPr>
        <p:blipFill>
          <a:blip r:embed="rId7">
            <a:alphaModFix/>
          </a:blip>
          <a:stretch>
            <a:fillRect/>
          </a:stretch>
        </p:blipFill>
        <p:spPr>
          <a:xfrm rot="1649779">
            <a:off x="7276908" y="440664"/>
            <a:ext cx="1220658" cy="14468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61CE9-38FA-A45B-32F0-CAB0364D4AC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C2C750C-8575-08B6-09B0-91DD530A5BC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E0877AA7-0A6C-EB79-F530-F9791632332D}"/>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1.1. Mục tiêu của đề tài</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C0FE0EEA-7EF1-9D59-2717-7B6CF93D383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Xây dựng cơ sở dữ liệu cây trồng đáng tin cậy</a:t>
            </a:r>
          </a:p>
          <a:p>
            <a:pPr marL="285750" indent="-285750">
              <a:buFont typeface="Arial" panose="020B0604020202020204" pitchFamily="34" charset="0"/>
              <a:buChar char="•"/>
            </a:pPr>
            <a:r>
              <a:rPr lang="en-US" sz="1800" dirty="0">
                <a:latin typeface="Unbounded" panose="020B0604020202020204" charset="0"/>
              </a:rPr>
              <a:t>Cung </a:t>
            </a:r>
            <a:r>
              <a:rPr lang="en-US" sz="1800" dirty="0" err="1">
                <a:latin typeface="Unbounded" panose="020B0604020202020204" charset="0"/>
              </a:rPr>
              <a:t>cấp</a:t>
            </a:r>
            <a:r>
              <a:rPr lang="en-US" sz="1800" dirty="0">
                <a:latin typeface="Unbounded" panose="020B0604020202020204" charset="0"/>
              </a:rPr>
              <a:t> </a:t>
            </a:r>
            <a:r>
              <a:rPr lang="en-US" sz="1800" dirty="0" err="1">
                <a:latin typeface="Unbounded" panose="020B0604020202020204" charset="0"/>
              </a:rPr>
              <a:t>kiến</a:t>
            </a:r>
            <a:r>
              <a:rPr lang="en-US" sz="1800" dirty="0">
                <a:latin typeface="Unbounded" panose="020B0604020202020204" charset="0"/>
              </a:rPr>
              <a:t> </a:t>
            </a:r>
            <a:r>
              <a:rPr lang="en-US" sz="1800" dirty="0" err="1">
                <a:latin typeface="Unbounded" panose="020B0604020202020204" charset="0"/>
              </a:rPr>
              <a:t>thức</a:t>
            </a:r>
            <a:r>
              <a:rPr lang="en-US" sz="1800" dirty="0">
                <a:latin typeface="Unbounded" panose="020B0604020202020204" charset="0"/>
              </a:rPr>
              <a:t> </a:t>
            </a:r>
            <a:r>
              <a:rPr lang="en-US" sz="1800" dirty="0" err="1">
                <a:latin typeface="Unbounded" panose="020B0604020202020204" charset="0"/>
              </a:rPr>
              <a:t>trồng</a:t>
            </a:r>
            <a:r>
              <a:rPr lang="en-US" sz="1800" dirty="0">
                <a:latin typeface="Unbounded" panose="020B0604020202020204" charset="0"/>
              </a:rPr>
              <a:t> </a:t>
            </a:r>
            <a:r>
              <a:rPr lang="en-US" sz="1800" dirty="0" err="1">
                <a:latin typeface="Unbounded" panose="020B0604020202020204" charset="0"/>
              </a:rPr>
              <a:t>và</a:t>
            </a:r>
            <a:r>
              <a:rPr lang="en-US" sz="1800" dirty="0">
                <a:latin typeface="Unbounded" panose="020B0604020202020204" charset="0"/>
              </a:rPr>
              <a:t> </a:t>
            </a:r>
            <a:r>
              <a:rPr lang="en-US" sz="1800" dirty="0" err="1">
                <a:latin typeface="Unbounded" panose="020B0604020202020204" charset="0"/>
              </a:rPr>
              <a:t>chăm</a:t>
            </a:r>
            <a:r>
              <a:rPr lang="en-US" sz="1800" dirty="0">
                <a:latin typeface="Unbounded" panose="020B0604020202020204" charset="0"/>
              </a:rPr>
              <a:t> </a:t>
            </a:r>
            <a:r>
              <a:rPr lang="en-US" sz="1800" dirty="0" err="1">
                <a:latin typeface="Unbounded" panose="020B0604020202020204" charset="0"/>
              </a:rPr>
              <a:t>sóc</a:t>
            </a:r>
            <a:r>
              <a:rPr lang="en-US" sz="1800" dirty="0">
                <a:latin typeface="Unbounded" panose="020B0604020202020204" charset="0"/>
              </a:rPr>
              <a:t> </a:t>
            </a:r>
            <a:r>
              <a:rPr lang="en-US" sz="1800" dirty="0" err="1">
                <a:latin typeface="Unbounded" panose="020B0604020202020204" charset="0"/>
              </a:rPr>
              <a:t>cây</a:t>
            </a:r>
            <a:endParaRPr lang="vi-VN" sz="1800" dirty="0">
              <a:latin typeface="Unbounded" panose="020B0604020202020204" charset="0"/>
            </a:endParaRPr>
          </a:p>
          <a:p>
            <a:pPr marL="285750" indent="-285750">
              <a:buFont typeface="Arial" panose="020B0604020202020204" pitchFamily="34" charset="0"/>
              <a:buChar char="•"/>
            </a:pPr>
            <a:r>
              <a:rPr lang="en-US" sz="1800" dirty="0">
                <a:latin typeface="Unbounded" panose="020B0604020202020204" charset="0"/>
              </a:rPr>
              <a:t>Giao </a:t>
            </a:r>
            <a:r>
              <a:rPr lang="en-US" sz="1800" dirty="0" err="1">
                <a:latin typeface="Unbounded" panose="020B0604020202020204" charset="0"/>
              </a:rPr>
              <a:t>diện</a:t>
            </a:r>
            <a:r>
              <a:rPr lang="en-US" sz="1800" dirty="0">
                <a:latin typeface="Unbounded" panose="020B0604020202020204" charset="0"/>
              </a:rPr>
              <a:t> </a:t>
            </a:r>
            <a:r>
              <a:rPr lang="en-US" sz="1800" dirty="0" err="1">
                <a:latin typeface="Unbounded" panose="020B0604020202020204" charset="0"/>
              </a:rPr>
              <a:t>dễ</a:t>
            </a:r>
            <a:r>
              <a:rPr lang="en-US" sz="1800" dirty="0">
                <a:latin typeface="Unbounded" panose="020B0604020202020204" charset="0"/>
              </a:rPr>
              <a:t> </a:t>
            </a:r>
            <a:r>
              <a:rPr lang="en-US" sz="1800" dirty="0" err="1">
                <a:latin typeface="Unbounded" panose="020B0604020202020204" charset="0"/>
              </a:rPr>
              <a:t>dùng</a:t>
            </a:r>
            <a:r>
              <a:rPr lang="en-US" sz="1800" dirty="0">
                <a:latin typeface="Unbounded" panose="020B0604020202020204" charset="0"/>
              </a:rPr>
              <a:t>, </a:t>
            </a:r>
            <a:r>
              <a:rPr lang="en-US" sz="1800" dirty="0" err="1">
                <a:latin typeface="Unbounded" panose="020B0604020202020204" charset="0"/>
              </a:rPr>
              <a:t>phân</a:t>
            </a:r>
            <a:r>
              <a:rPr lang="en-US" sz="1800" dirty="0">
                <a:latin typeface="Unbounded" panose="020B0604020202020204" charset="0"/>
              </a:rPr>
              <a:t> </a:t>
            </a:r>
            <a:r>
              <a:rPr lang="en-US" sz="1800" dirty="0" err="1">
                <a:latin typeface="Unbounded" panose="020B0604020202020204" charset="0"/>
              </a:rPr>
              <a:t>loại</a:t>
            </a:r>
            <a:r>
              <a:rPr lang="en-US" sz="1800" dirty="0">
                <a:latin typeface="Unbounded" panose="020B0604020202020204" charset="0"/>
              </a:rPr>
              <a:t> </a:t>
            </a:r>
            <a:r>
              <a:rPr lang="en-US" sz="1800" dirty="0" err="1">
                <a:latin typeface="Unbounded" panose="020B0604020202020204" charset="0"/>
              </a:rPr>
              <a:t>thông</a:t>
            </a:r>
            <a:r>
              <a:rPr lang="en-US" sz="1800" dirty="0">
                <a:latin typeface="Unbounded" panose="020B0604020202020204" charset="0"/>
              </a:rPr>
              <a:t> </a:t>
            </a:r>
            <a:r>
              <a:rPr lang="en-US" sz="1800" dirty="0" err="1">
                <a:latin typeface="Unbounded" panose="020B0604020202020204" charset="0"/>
              </a:rPr>
              <a:t>minh</a:t>
            </a:r>
            <a:endParaRPr lang="vi-VN" sz="1800" dirty="0">
              <a:latin typeface="Unbounded" panose="020B0604020202020204" charset="0"/>
            </a:endParaRPr>
          </a:p>
          <a:p>
            <a:pPr marL="285750" indent="-285750">
              <a:buFont typeface="Arial" panose="020B0604020202020204" pitchFamily="34" charset="0"/>
              <a:buChar char="•"/>
            </a:pPr>
            <a:r>
              <a:rPr lang="en-US" sz="1800" dirty="0" err="1">
                <a:latin typeface="Unbounded" panose="020B0604020202020204" charset="0"/>
              </a:rPr>
              <a:t>Truyền</a:t>
            </a:r>
            <a:r>
              <a:rPr lang="en-US" sz="1800" dirty="0">
                <a:latin typeface="Unbounded" panose="020B0604020202020204" charset="0"/>
              </a:rPr>
              <a:t> </a:t>
            </a:r>
            <a:r>
              <a:rPr lang="en-US" sz="1800" dirty="0" err="1">
                <a:latin typeface="Unbounded" panose="020B0604020202020204" charset="0"/>
              </a:rPr>
              <a:t>cảm</a:t>
            </a:r>
            <a:r>
              <a:rPr lang="en-US" sz="1800" dirty="0">
                <a:latin typeface="Unbounded" panose="020B0604020202020204" charset="0"/>
              </a:rPr>
              <a:t> </a:t>
            </a:r>
            <a:r>
              <a:rPr lang="en-US" sz="1800" dirty="0" err="1">
                <a:latin typeface="Unbounded" panose="020B0604020202020204" charset="0"/>
              </a:rPr>
              <a:t>hứng</a:t>
            </a:r>
            <a:r>
              <a:rPr lang="en-US" sz="1800" dirty="0">
                <a:latin typeface="Unbounded" panose="020B0604020202020204" charset="0"/>
              </a:rPr>
              <a:t> </a:t>
            </a:r>
            <a:r>
              <a:rPr lang="en-US" sz="1800" dirty="0" err="1">
                <a:latin typeface="Unbounded" panose="020B0604020202020204" charset="0"/>
              </a:rPr>
              <a:t>về</a:t>
            </a:r>
            <a:r>
              <a:rPr lang="en-US" sz="1800" dirty="0">
                <a:latin typeface="Unbounded" panose="020B0604020202020204" charset="0"/>
              </a:rPr>
              <a:t> </a:t>
            </a:r>
            <a:r>
              <a:rPr lang="en-US" sz="1800" dirty="0" err="1">
                <a:latin typeface="Unbounded" panose="020B0604020202020204" charset="0"/>
              </a:rPr>
              <a:t>lối</a:t>
            </a:r>
            <a:r>
              <a:rPr lang="en-US" sz="1800" dirty="0">
                <a:latin typeface="Unbounded" panose="020B0604020202020204" charset="0"/>
              </a:rPr>
              <a:t> </a:t>
            </a:r>
            <a:r>
              <a:rPr lang="en-US" sz="1800" dirty="0" err="1">
                <a:latin typeface="Unbounded" panose="020B0604020202020204" charset="0"/>
              </a:rPr>
              <a:t>sống</a:t>
            </a:r>
            <a:r>
              <a:rPr lang="en-US" sz="1800" dirty="0">
                <a:latin typeface="Unbounded" panose="020B0604020202020204" charset="0"/>
              </a:rPr>
              <a:t> </a:t>
            </a:r>
            <a:r>
              <a:rPr lang="en-US" sz="1800" dirty="0" err="1">
                <a:latin typeface="Unbounded" panose="020B0604020202020204" charset="0"/>
              </a:rPr>
              <a:t>xanh</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0877F0EA-EA15-9C82-CC90-62B0450C176D}"/>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10014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B5E74-4FC2-C7CC-8A7F-88535A34A79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8BD53D4-A184-FF47-5F19-10861EDD1659}"/>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894BB020-BAD3-C4E2-1C2C-A1E6D740C3B9}"/>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1.2.Lý do chọn đề tài</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3F3784E5-7A0D-C2A3-EB78-DC9D5C5443C8}"/>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vi-VN" sz="1800" dirty="0">
                <a:latin typeface="Unbounded" panose="020B0604020202020204" charset="0"/>
              </a:rPr>
              <a:t>Xu hướng sống xanh ngày càng phổ biến</a:t>
            </a:r>
          </a:p>
          <a:p>
            <a:pPr marL="285750" indent="-285750">
              <a:buFont typeface="Arial" panose="020B0604020202020204" pitchFamily="34" charset="0"/>
              <a:buChar char="•"/>
            </a:pPr>
            <a:r>
              <a:rPr lang="en-US" sz="1800" dirty="0" err="1">
                <a:latin typeface="Unbounded" panose="020B0604020202020204" charset="0"/>
              </a:rPr>
              <a:t>Thiếu</a:t>
            </a:r>
            <a:r>
              <a:rPr lang="en-US" sz="1800" dirty="0">
                <a:latin typeface="Unbounded" panose="020B0604020202020204" charset="0"/>
              </a:rPr>
              <a:t> </a:t>
            </a:r>
            <a:r>
              <a:rPr lang="en-US" sz="1800" dirty="0" err="1">
                <a:latin typeface="Unbounded" panose="020B0604020202020204" charset="0"/>
              </a:rPr>
              <a:t>nguồn</a:t>
            </a:r>
            <a:r>
              <a:rPr lang="en-US" sz="1800" dirty="0">
                <a:latin typeface="Unbounded" panose="020B0604020202020204" charset="0"/>
              </a:rPr>
              <a:t> </a:t>
            </a:r>
            <a:r>
              <a:rPr lang="en-US" sz="1800" dirty="0" err="1">
                <a:latin typeface="Unbounded" panose="020B0604020202020204" charset="0"/>
              </a:rPr>
              <a:t>thông</a:t>
            </a:r>
            <a:r>
              <a:rPr lang="en-US" sz="1800" dirty="0">
                <a:latin typeface="Unbounded" panose="020B0604020202020204" charset="0"/>
              </a:rPr>
              <a:t> tin </a:t>
            </a:r>
            <a:r>
              <a:rPr lang="en-US" sz="1800" dirty="0" err="1">
                <a:latin typeface="Unbounded" panose="020B0604020202020204" charset="0"/>
              </a:rPr>
              <a:t>chính</a:t>
            </a:r>
            <a:r>
              <a:rPr lang="en-US" sz="1800" dirty="0">
                <a:latin typeface="Unbounded" panose="020B0604020202020204" charset="0"/>
              </a:rPr>
              <a:t> </a:t>
            </a:r>
            <a:r>
              <a:rPr lang="en-US" sz="1800" dirty="0" err="1">
                <a:latin typeface="Unbounded" panose="020B0604020202020204" charset="0"/>
              </a:rPr>
              <a:t>thống</a:t>
            </a:r>
            <a:r>
              <a:rPr lang="en-US" sz="1800" dirty="0">
                <a:latin typeface="Unbounded" panose="020B0604020202020204" charset="0"/>
              </a:rPr>
              <a:t> </a:t>
            </a:r>
            <a:r>
              <a:rPr lang="en-US" sz="1800" dirty="0" err="1">
                <a:latin typeface="Unbounded" panose="020B0604020202020204" charset="0"/>
              </a:rPr>
              <a:t>về</a:t>
            </a:r>
            <a:r>
              <a:rPr lang="en-US" sz="1800" dirty="0">
                <a:latin typeface="Unbounded" panose="020B0604020202020204" charset="0"/>
              </a:rPr>
              <a:t> </a:t>
            </a:r>
            <a:r>
              <a:rPr lang="en-US" sz="1800" dirty="0" err="1">
                <a:latin typeface="Unbounded" panose="020B0604020202020204" charset="0"/>
              </a:rPr>
              <a:t>cây</a:t>
            </a:r>
            <a:r>
              <a:rPr lang="en-US" sz="1800" dirty="0">
                <a:latin typeface="Unbounded" panose="020B0604020202020204" charset="0"/>
              </a:rPr>
              <a:t> </a:t>
            </a:r>
            <a:r>
              <a:rPr lang="en-US" sz="1800" dirty="0" err="1">
                <a:latin typeface="Unbounded" panose="020B0604020202020204" charset="0"/>
              </a:rPr>
              <a:t>trồng</a:t>
            </a:r>
            <a:endParaRPr lang="vi-VN" sz="1800" dirty="0">
              <a:latin typeface="Unbounded" panose="020B0604020202020204" charset="0"/>
            </a:endParaRPr>
          </a:p>
          <a:p>
            <a:pPr marL="285750" indent="-285750">
              <a:buFont typeface="Arial" panose="020B0604020202020204" pitchFamily="34" charset="0"/>
              <a:buChar char="•"/>
            </a:pPr>
            <a:r>
              <a:rPr lang="en-US" sz="1800" dirty="0" err="1">
                <a:latin typeface="Unbounded" panose="020B0604020202020204" charset="0"/>
              </a:rPr>
              <a:t>Tạo</a:t>
            </a:r>
            <a:r>
              <a:rPr lang="en-US" sz="1800" dirty="0">
                <a:latin typeface="Unbounded" panose="020B0604020202020204" charset="0"/>
              </a:rPr>
              <a:t> </a:t>
            </a:r>
            <a:r>
              <a:rPr lang="en-US" sz="1800" dirty="0" err="1">
                <a:latin typeface="Unbounded" panose="020B0604020202020204" charset="0"/>
              </a:rPr>
              <a:t>nền</a:t>
            </a:r>
            <a:r>
              <a:rPr lang="en-US" sz="1800" dirty="0">
                <a:latin typeface="Unbounded" panose="020B0604020202020204" charset="0"/>
              </a:rPr>
              <a:t> </a:t>
            </a:r>
            <a:r>
              <a:rPr lang="en-US" sz="1800" dirty="0" err="1">
                <a:latin typeface="Unbounded" panose="020B0604020202020204" charset="0"/>
              </a:rPr>
              <a:t>tảng</a:t>
            </a:r>
            <a:r>
              <a:rPr lang="en-US" sz="1800" dirty="0">
                <a:latin typeface="Unbounded" panose="020B0604020202020204" charset="0"/>
              </a:rPr>
              <a:t> </a:t>
            </a:r>
            <a:r>
              <a:rPr lang="en-US" sz="1800" dirty="0" err="1">
                <a:latin typeface="Unbounded" panose="020B0604020202020204" charset="0"/>
              </a:rPr>
              <a:t>chuyên</a:t>
            </a:r>
            <a:r>
              <a:rPr lang="en-US" sz="1800" dirty="0">
                <a:latin typeface="Unbounded" panose="020B0604020202020204" charset="0"/>
              </a:rPr>
              <a:t> </a:t>
            </a:r>
            <a:r>
              <a:rPr lang="en-US" sz="1800" dirty="0" err="1">
                <a:latin typeface="Unbounded" panose="020B0604020202020204" charset="0"/>
              </a:rPr>
              <a:t>biệt</a:t>
            </a:r>
            <a:r>
              <a:rPr lang="en-US" sz="1800" dirty="0">
                <a:latin typeface="Unbounded" panose="020B0604020202020204" charset="0"/>
              </a:rPr>
              <a:t>, </a:t>
            </a:r>
            <a:r>
              <a:rPr lang="en-US" sz="1800" dirty="0" err="1">
                <a:latin typeface="Unbounded" panose="020B0604020202020204" charset="0"/>
              </a:rPr>
              <a:t>dễ</a:t>
            </a:r>
            <a:r>
              <a:rPr lang="en-US" sz="1800" dirty="0">
                <a:latin typeface="Unbounded" panose="020B0604020202020204" charset="0"/>
              </a:rPr>
              <a:t> </a:t>
            </a:r>
            <a:r>
              <a:rPr lang="en-US" sz="1800" dirty="0" err="1">
                <a:latin typeface="Unbounded" panose="020B0604020202020204" charset="0"/>
              </a:rPr>
              <a:t>truy</a:t>
            </a:r>
            <a:r>
              <a:rPr lang="en-US" sz="1800" dirty="0">
                <a:latin typeface="Unbounded" panose="020B0604020202020204" charset="0"/>
              </a:rPr>
              <a:t> </a:t>
            </a:r>
            <a:r>
              <a:rPr lang="en-US" sz="1800" dirty="0" err="1">
                <a:latin typeface="Unbounded" panose="020B0604020202020204" charset="0"/>
              </a:rPr>
              <a:t>cập</a:t>
            </a:r>
            <a:endParaRPr lang="vi-VN" sz="1800" dirty="0">
              <a:latin typeface="Unbounded" panose="020B0604020202020204" charset="0"/>
            </a:endParaRPr>
          </a:p>
          <a:p>
            <a:pPr marL="285750" indent="-285750">
              <a:buFont typeface="Arial" panose="020B0604020202020204" pitchFamily="34" charset="0"/>
              <a:buChar char="•"/>
            </a:pPr>
            <a:r>
              <a:rPr lang="vi-VN" sz="1800" dirty="0">
                <a:latin typeface="Unbounded" panose="020B0604020202020204" charset="0"/>
              </a:rPr>
              <a:t>Góp phần nâng cao ý thức bảo vệ môi trường</a:t>
            </a: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2032DD63-DD27-27A1-DC8A-92C4D4738F33}"/>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366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E96C0-48F2-496D-45C2-61B54D3D2E1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4B5AFC3-E34B-FAD5-FBBD-61D957022961}"/>
              </a:ext>
            </a:extLst>
          </p:cNvPr>
          <p:cNvSpPr/>
          <p:nvPr/>
        </p:nvSpPr>
        <p:spPr>
          <a:xfrm>
            <a:off x="333019"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E9704093-50C0-4792-E6BB-5FA589681B84}"/>
              </a:ext>
            </a:extLst>
          </p:cNvPr>
          <p:cNvSpPr txBox="1">
            <a:spLocks/>
          </p:cNvSpPr>
          <p:nvPr/>
        </p:nvSpPr>
        <p:spPr>
          <a:xfrm>
            <a:off x="3596298" y="2259049"/>
            <a:ext cx="198043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vi-VN" sz="1800" dirty="0">
              <a:solidFill>
                <a:schemeClr val="dk2"/>
              </a:solidFill>
              <a:latin typeface="Unbounded" panose="020B0604020202020204" charset="0"/>
            </a:endParaRPr>
          </a:p>
        </p:txBody>
      </p:sp>
      <p:sp>
        <p:nvSpPr>
          <p:cNvPr id="8" name="Oval 7">
            <a:extLst>
              <a:ext uri="{FF2B5EF4-FFF2-40B4-BE49-F238E27FC236}">
                <a16:creationId xmlns:a16="http://schemas.microsoft.com/office/drawing/2014/main" id="{AE6FB4B0-09D3-59CC-F1BB-F578CADD54FB}"/>
              </a:ext>
            </a:extLst>
          </p:cNvPr>
          <p:cNvSpPr/>
          <p:nvPr/>
        </p:nvSpPr>
        <p:spPr>
          <a:xfrm>
            <a:off x="3334229" y="2059082"/>
            <a:ext cx="1980430" cy="102533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latin typeface="Unbounded" panose="020B0604020202020204" charset="0"/>
              </a:rPr>
              <a:t>Công nghệ </a:t>
            </a:r>
          </a:p>
          <a:p>
            <a:pPr algn="ctr"/>
            <a:r>
              <a:rPr lang="vi-VN" dirty="0">
                <a:latin typeface="Unbounded" panose="020B0604020202020204" charset="0"/>
              </a:rPr>
              <a:t>sử dụng</a:t>
            </a:r>
            <a:endParaRPr lang="vi-VN" dirty="0">
              <a:solidFill>
                <a:schemeClr val="dk2"/>
              </a:solidFill>
              <a:latin typeface="Unbounded" panose="020B0604020202020204" charset="0"/>
            </a:endParaRPr>
          </a:p>
        </p:txBody>
      </p:sp>
      <p:pic>
        <p:nvPicPr>
          <p:cNvPr id="9" name="Picture 36" descr="Docker full logo transparent PNG - StickPNG">
            <a:extLst>
              <a:ext uri="{FF2B5EF4-FFF2-40B4-BE49-F238E27FC236}">
                <a16:creationId xmlns:a16="http://schemas.microsoft.com/office/drawing/2014/main" id="{4FA7D978-9321-0D5B-9AD9-683AC0F6F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98" y="354593"/>
            <a:ext cx="1618361" cy="16183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F454FAF-60F3-DEB9-D0A7-E61C5E38CBA9}"/>
              </a:ext>
            </a:extLst>
          </p:cNvPr>
          <p:cNvPicPr>
            <a:picLocks noChangeAspect="1"/>
          </p:cNvPicPr>
          <p:nvPr/>
        </p:nvPicPr>
        <p:blipFill>
          <a:blip r:embed="rId3"/>
          <a:stretch>
            <a:fillRect/>
          </a:stretch>
        </p:blipFill>
        <p:spPr>
          <a:xfrm>
            <a:off x="7245810" y="406054"/>
            <a:ext cx="1432366" cy="1653028"/>
          </a:xfrm>
          <a:prstGeom prst="rect">
            <a:avLst/>
          </a:prstGeom>
        </p:spPr>
      </p:pic>
      <p:pic>
        <p:nvPicPr>
          <p:cNvPr id="11" name="Picture 40" descr="Swagger là gì? Tạo document cho API RESTful Web Service">
            <a:extLst>
              <a:ext uri="{FF2B5EF4-FFF2-40B4-BE49-F238E27FC236}">
                <a16:creationId xmlns:a16="http://schemas.microsoft.com/office/drawing/2014/main" id="{F5766B44-6ED7-7DE4-3DB1-15FCB50C8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94" y="3170547"/>
            <a:ext cx="1703165" cy="17031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act original wordmark logo - Social media &amp; Logos Icons">
            <a:extLst>
              <a:ext uri="{FF2B5EF4-FFF2-40B4-BE49-F238E27FC236}">
                <a16:creationId xmlns:a16="http://schemas.microsoft.com/office/drawing/2014/main" id="{1D7D8791-3FC5-C303-EFEC-F418FFC3C0A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30558" y="1972953"/>
            <a:ext cx="1327248" cy="13272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Getting started with Express.js - Keeping it simple! | Ajeet Chaulagain">
            <a:extLst>
              <a:ext uri="{FF2B5EF4-FFF2-40B4-BE49-F238E27FC236}">
                <a16:creationId xmlns:a16="http://schemas.microsoft.com/office/drawing/2014/main" id="{DFFFFA87-807F-C608-C033-1C47219E0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1444" y="3346745"/>
            <a:ext cx="1490766" cy="1490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ing Elegant REST APIs | Kodius">
            <a:extLst>
              <a:ext uri="{FF2B5EF4-FFF2-40B4-BE49-F238E27FC236}">
                <a16:creationId xmlns:a16="http://schemas.microsoft.com/office/drawing/2014/main" id="{67BFFC72-E0B1-D405-E6D6-35E29D4E7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3151" y="2250685"/>
            <a:ext cx="1857829" cy="10495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logo of a dolphin&#10;&#10;AI-generated content may be incorrect.">
            <a:extLst>
              <a:ext uri="{FF2B5EF4-FFF2-40B4-BE49-F238E27FC236}">
                <a16:creationId xmlns:a16="http://schemas.microsoft.com/office/drawing/2014/main" id="{6044AD0B-17EA-0155-6C55-39CA8A01C1F2}"/>
              </a:ext>
            </a:extLst>
          </p:cNvPr>
          <p:cNvPicPr>
            <a:picLocks noChangeAspect="1"/>
          </p:cNvPicPr>
          <p:nvPr/>
        </p:nvPicPr>
        <p:blipFill>
          <a:blip r:embed="rId8"/>
          <a:stretch>
            <a:fillRect/>
          </a:stretch>
        </p:blipFill>
        <p:spPr>
          <a:xfrm>
            <a:off x="2367643" y="364377"/>
            <a:ext cx="1562481" cy="1253964"/>
          </a:xfrm>
          <a:prstGeom prst="rect">
            <a:avLst/>
          </a:prstGeom>
        </p:spPr>
      </p:pic>
      <p:cxnSp>
        <p:nvCxnSpPr>
          <p:cNvPr id="19" name="Straight Connector 18">
            <a:extLst>
              <a:ext uri="{FF2B5EF4-FFF2-40B4-BE49-F238E27FC236}">
                <a16:creationId xmlns:a16="http://schemas.microsoft.com/office/drawing/2014/main" id="{69AB6359-B606-4326-86B3-D1C7DAC567BA}"/>
              </a:ext>
            </a:extLst>
          </p:cNvPr>
          <p:cNvCxnSpPr>
            <a:cxnSpLocks/>
            <a:endCxn id="8" idx="1"/>
          </p:cNvCxnSpPr>
          <p:nvPr/>
        </p:nvCxnSpPr>
        <p:spPr>
          <a:xfrm>
            <a:off x="3148883" y="1319914"/>
            <a:ext cx="475373" cy="8893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77F65E-B4E9-4855-042B-2DFC543C21F9}"/>
              </a:ext>
            </a:extLst>
          </p:cNvPr>
          <p:cNvCxnSpPr>
            <a:cxnSpLocks/>
            <a:endCxn id="8" idx="2"/>
          </p:cNvCxnSpPr>
          <p:nvPr/>
        </p:nvCxnSpPr>
        <p:spPr>
          <a:xfrm>
            <a:off x="2054066" y="1669927"/>
            <a:ext cx="1280163" cy="9018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4D291B-334E-6AE6-1279-A6807FFA28A2}"/>
              </a:ext>
            </a:extLst>
          </p:cNvPr>
          <p:cNvCxnSpPr>
            <a:cxnSpLocks/>
          </p:cNvCxnSpPr>
          <p:nvPr/>
        </p:nvCxnSpPr>
        <p:spPr>
          <a:xfrm flipV="1">
            <a:off x="1812317" y="2758646"/>
            <a:ext cx="1594572" cy="15823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22281F-96CD-7905-BFBC-611593560F19}"/>
              </a:ext>
            </a:extLst>
          </p:cNvPr>
          <p:cNvCxnSpPr>
            <a:cxnSpLocks/>
            <a:endCxn id="8" idx="3"/>
          </p:cNvCxnSpPr>
          <p:nvPr/>
        </p:nvCxnSpPr>
        <p:spPr>
          <a:xfrm flipV="1">
            <a:off x="1812317" y="2934260"/>
            <a:ext cx="1811939" cy="8986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4" name="Straight Connector 1023">
            <a:extLst>
              <a:ext uri="{FF2B5EF4-FFF2-40B4-BE49-F238E27FC236}">
                <a16:creationId xmlns:a16="http://schemas.microsoft.com/office/drawing/2014/main" id="{07510DB5-EBE9-5348-8BB8-26D88B6B049C}"/>
              </a:ext>
            </a:extLst>
          </p:cNvPr>
          <p:cNvCxnSpPr>
            <a:cxnSpLocks/>
            <a:endCxn id="8" idx="4"/>
          </p:cNvCxnSpPr>
          <p:nvPr/>
        </p:nvCxnSpPr>
        <p:spPr>
          <a:xfrm flipH="1" flipV="1">
            <a:off x="4324444" y="3084417"/>
            <a:ext cx="578565" cy="74854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Picture 12" descr="A blue and black logo&#10;&#10;AI-generated content may be incorrect.">
            <a:extLst>
              <a:ext uri="{FF2B5EF4-FFF2-40B4-BE49-F238E27FC236}">
                <a16:creationId xmlns:a16="http://schemas.microsoft.com/office/drawing/2014/main" id="{11C7E978-B7B9-7C5A-C1EC-073D1249CC41}"/>
              </a:ext>
            </a:extLst>
          </p:cNvPr>
          <p:cNvPicPr>
            <a:picLocks noChangeAspect="1"/>
          </p:cNvPicPr>
          <p:nvPr/>
        </p:nvPicPr>
        <p:blipFill>
          <a:blip r:embed="rId9"/>
          <a:stretch>
            <a:fillRect/>
          </a:stretch>
        </p:blipFill>
        <p:spPr>
          <a:xfrm>
            <a:off x="4928408" y="3521278"/>
            <a:ext cx="1857829" cy="1047607"/>
          </a:xfrm>
          <a:prstGeom prst="rect">
            <a:avLst/>
          </a:prstGeom>
        </p:spPr>
      </p:pic>
      <p:cxnSp>
        <p:nvCxnSpPr>
          <p:cNvPr id="1033" name="Straight Connector 1032">
            <a:extLst>
              <a:ext uri="{FF2B5EF4-FFF2-40B4-BE49-F238E27FC236}">
                <a16:creationId xmlns:a16="http://schemas.microsoft.com/office/drawing/2014/main" id="{DBC18CFA-1914-B42A-8042-B7C09AFEC563}"/>
              </a:ext>
            </a:extLst>
          </p:cNvPr>
          <p:cNvCxnSpPr>
            <a:cxnSpLocks/>
            <a:endCxn id="8" idx="5"/>
          </p:cNvCxnSpPr>
          <p:nvPr/>
        </p:nvCxnSpPr>
        <p:spPr>
          <a:xfrm flipH="1" flipV="1">
            <a:off x="5024632" y="2934260"/>
            <a:ext cx="2190588" cy="7072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09775C09-00E5-6E77-CC3D-24E3A50F764D}"/>
              </a:ext>
            </a:extLst>
          </p:cNvPr>
          <p:cNvCxnSpPr>
            <a:cxnSpLocks/>
            <a:endCxn id="8" idx="6"/>
          </p:cNvCxnSpPr>
          <p:nvPr/>
        </p:nvCxnSpPr>
        <p:spPr>
          <a:xfrm flipH="1" flipV="1">
            <a:off x="5314659" y="2571750"/>
            <a:ext cx="1609770" cy="2036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476A71C9-030B-6304-3D42-5C34CE10C914}"/>
              </a:ext>
            </a:extLst>
          </p:cNvPr>
          <p:cNvCxnSpPr>
            <a:cxnSpLocks/>
          </p:cNvCxnSpPr>
          <p:nvPr/>
        </p:nvCxnSpPr>
        <p:spPr>
          <a:xfrm flipH="1">
            <a:off x="5288280" y="1693637"/>
            <a:ext cx="1926940" cy="74872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65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57120-C526-33A1-D849-D8F18F998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F4E1886-0D9C-3F31-EB54-8B4E14C5228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214;p28">
            <a:extLst>
              <a:ext uri="{FF2B5EF4-FFF2-40B4-BE49-F238E27FC236}">
                <a16:creationId xmlns:a16="http://schemas.microsoft.com/office/drawing/2014/main" id="{CF65FAC7-6348-1382-C8BB-591B554800D8}"/>
              </a:ext>
            </a:extLst>
          </p:cNvPr>
          <p:cNvSpPr txBox="1">
            <a:spLocks/>
          </p:cNvSpPr>
          <p:nvPr/>
        </p:nvSpPr>
        <p:spPr>
          <a:xfrm>
            <a:off x="960975" y="2304775"/>
            <a:ext cx="4642912" cy="1018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dk1"/>
                </a:solidFill>
                <a:latin typeface="Unbounded" panose="020B0604020202020204" charset="0"/>
              </a:rPr>
              <a:t>PHÂN TÍCH VÀ THIẾT KẾ</a:t>
            </a:r>
            <a:endParaRPr lang="en-US" sz="3000" dirty="0">
              <a:solidFill>
                <a:schemeClr val="dk2"/>
              </a:solidFill>
              <a:latin typeface="Unbounded" panose="020B0604020202020204" charset="0"/>
            </a:endParaRPr>
          </a:p>
        </p:txBody>
      </p:sp>
      <p:sp>
        <p:nvSpPr>
          <p:cNvPr id="8" name="Google Shape;215;p28">
            <a:extLst>
              <a:ext uri="{FF2B5EF4-FFF2-40B4-BE49-F238E27FC236}">
                <a16:creationId xmlns:a16="http://schemas.microsoft.com/office/drawing/2014/main" id="{EB3EC0A8-ACD6-7F3E-B037-428769DB0712}"/>
              </a:ext>
            </a:extLst>
          </p:cNvPr>
          <p:cNvSpPr txBox="1">
            <a:spLocks/>
          </p:cNvSpPr>
          <p:nvPr/>
        </p:nvSpPr>
        <p:spPr>
          <a:xfrm>
            <a:off x="1066150" y="991726"/>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02</a:t>
            </a:r>
            <a:endParaRPr lang="en" sz="4000" dirty="0">
              <a:solidFill>
                <a:schemeClr val="bg1"/>
              </a:solidFill>
              <a:latin typeface="Unbounded" panose="020B0604020202020204" charset="0"/>
            </a:endParaRPr>
          </a:p>
        </p:txBody>
      </p:sp>
      <p:pic>
        <p:nvPicPr>
          <p:cNvPr id="9" name="Google Shape;216;p28">
            <a:extLst>
              <a:ext uri="{FF2B5EF4-FFF2-40B4-BE49-F238E27FC236}">
                <a16:creationId xmlns:a16="http://schemas.microsoft.com/office/drawing/2014/main" id="{26B876BE-D621-477E-5D1A-BA1E80117DA9}"/>
              </a:ext>
            </a:extLst>
          </p:cNvPr>
          <p:cNvPicPr preferRelativeResize="0"/>
          <p:nvPr/>
        </p:nvPicPr>
        <p:blipFill rotWithShape="1">
          <a:blip r:embed="rId2">
            <a:alphaModFix/>
          </a:blip>
          <a:srcRect l="5317" r="5317"/>
          <a:stretch/>
        </p:blipFill>
        <p:spPr>
          <a:xfrm>
            <a:off x="5894175" y="0"/>
            <a:ext cx="3249826" cy="5143501"/>
          </a:xfrm>
          <a:prstGeom prst="rect">
            <a:avLst/>
          </a:prstGeom>
          <a:noFill/>
          <a:ln>
            <a:noFill/>
          </a:ln>
        </p:spPr>
      </p:pic>
      <p:pic>
        <p:nvPicPr>
          <p:cNvPr id="10" name="Google Shape;217;p28">
            <a:extLst>
              <a:ext uri="{FF2B5EF4-FFF2-40B4-BE49-F238E27FC236}">
                <a16:creationId xmlns:a16="http://schemas.microsoft.com/office/drawing/2014/main" id="{DFEE73DE-13B7-CBF3-B8F3-FDE1277B593A}"/>
              </a:ext>
            </a:extLst>
          </p:cNvPr>
          <p:cNvPicPr preferRelativeResize="0"/>
          <p:nvPr/>
        </p:nvPicPr>
        <p:blipFill>
          <a:blip r:embed="rId3">
            <a:alphaModFix/>
          </a:blip>
          <a:stretch>
            <a:fillRect/>
          </a:stretch>
        </p:blipFill>
        <p:spPr>
          <a:xfrm rot="2439625">
            <a:off x="5043404" y="1222318"/>
            <a:ext cx="400003" cy="1082831"/>
          </a:xfrm>
          <a:prstGeom prst="rect">
            <a:avLst/>
          </a:prstGeom>
          <a:noFill/>
          <a:ln>
            <a:noFill/>
          </a:ln>
        </p:spPr>
      </p:pic>
      <p:pic>
        <p:nvPicPr>
          <p:cNvPr id="11" name="Google Shape;218;p28">
            <a:extLst>
              <a:ext uri="{FF2B5EF4-FFF2-40B4-BE49-F238E27FC236}">
                <a16:creationId xmlns:a16="http://schemas.microsoft.com/office/drawing/2014/main" id="{6A1F4C9B-071E-DB2F-C819-4251DD62A36E}"/>
              </a:ext>
            </a:extLst>
          </p:cNvPr>
          <p:cNvPicPr preferRelativeResize="0"/>
          <p:nvPr/>
        </p:nvPicPr>
        <p:blipFill>
          <a:blip r:embed="rId4">
            <a:alphaModFix/>
          </a:blip>
          <a:stretch>
            <a:fillRect/>
          </a:stretch>
        </p:blipFill>
        <p:spPr>
          <a:xfrm rot="-7873137">
            <a:off x="5391007" y="813035"/>
            <a:ext cx="1125347" cy="405616"/>
          </a:xfrm>
          <a:prstGeom prst="rect">
            <a:avLst/>
          </a:prstGeom>
          <a:noFill/>
          <a:ln>
            <a:noFill/>
          </a:ln>
        </p:spPr>
      </p:pic>
      <p:pic>
        <p:nvPicPr>
          <p:cNvPr id="12" name="Google Shape;219;p28">
            <a:extLst>
              <a:ext uri="{FF2B5EF4-FFF2-40B4-BE49-F238E27FC236}">
                <a16:creationId xmlns:a16="http://schemas.microsoft.com/office/drawing/2014/main" id="{4BBFDA94-F480-1371-C44D-BDA362056D2D}"/>
              </a:ext>
            </a:extLst>
          </p:cNvPr>
          <p:cNvPicPr preferRelativeResize="0"/>
          <p:nvPr/>
        </p:nvPicPr>
        <p:blipFill>
          <a:blip r:embed="rId5">
            <a:alphaModFix/>
          </a:blip>
          <a:stretch>
            <a:fillRect/>
          </a:stretch>
        </p:blipFill>
        <p:spPr>
          <a:xfrm rot="9383523" flipH="1">
            <a:off x="4800063" y="4373283"/>
            <a:ext cx="1365957" cy="1242909"/>
          </a:xfrm>
          <a:prstGeom prst="rect">
            <a:avLst/>
          </a:prstGeom>
          <a:noFill/>
          <a:ln>
            <a:noFill/>
          </a:ln>
        </p:spPr>
      </p:pic>
      <p:pic>
        <p:nvPicPr>
          <p:cNvPr id="13" name="Google Shape;220;p28">
            <a:extLst>
              <a:ext uri="{FF2B5EF4-FFF2-40B4-BE49-F238E27FC236}">
                <a16:creationId xmlns:a16="http://schemas.microsoft.com/office/drawing/2014/main" id="{425D2D8F-9556-81C6-B28E-2FBE9F449802}"/>
              </a:ext>
            </a:extLst>
          </p:cNvPr>
          <p:cNvPicPr preferRelativeResize="0"/>
          <p:nvPr/>
        </p:nvPicPr>
        <p:blipFill>
          <a:blip r:embed="rId5">
            <a:alphaModFix/>
          </a:blip>
          <a:stretch>
            <a:fillRect/>
          </a:stretch>
        </p:blipFill>
        <p:spPr>
          <a:xfrm rot="-9723065" flipH="1">
            <a:off x="5270711" y="3594578"/>
            <a:ext cx="1365957" cy="1242910"/>
          </a:xfrm>
          <a:prstGeom prst="rect">
            <a:avLst/>
          </a:prstGeom>
          <a:noFill/>
          <a:ln>
            <a:noFill/>
          </a:ln>
        </p:spPr>
      </p:pic>
      <p:pic>
        <p:nvPicPr>
          <p:cNvPr id="14" name="Google Shape;221;p28">
            <a:extLst>
              <a:ext uri="{FF2B5EF4-FFF2-40B4-BE49-F238E27FC236}">
                <a16:creationId xmlns:a16="http://schemas.microsoft.com/office/drawing/2014/main" id="{82FA2930-4EB9-5416-5A8D-15A9732FFC0C}"/>
              </a:ext>
            </a:extLst>
          </p:cNvPr>
          <p:cNvPicPr preferRelativeResize="0"/>
          <p:nvPr/>
        </p:nvPicPr>
        <p:blipFill>
          <a:blip r:embed="rId6">
            <a:alphaModFix/>
          </a:blip>
          <a:stretch>
            <a:fillRect/>
          </a:stretch>
        </p:blipFill>
        <p:spPr>
          <a:xfrm rot="1649800">
            <a:off x="5614475" y="3377514"/>
            <a:ext cx="1620172" cy="1920372"/>
          </a:xfrm>
          <a:prstGeom prst="rect">
            <a:avLst/>
          </a:prstGeom>
          <a:noFill/>
          <a:ln>
            <a:noFill/>
          </a:ln>
        </p:spPr>
      </p:pic>
    </p:spTree>
    <p:extLst>
      <p:ext uri="{BB962C8B-B14F-4D97-AF65-F5344CB8AC3E}">
        <p14:creationId xmlns:p14="http://schemas.microsoft.com/office/powerpoint/2010/main" val="168337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860F-7974-5E57-F1B0-029C444C582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4BFF8FD-06C7-DF89-2015-7599C8D44CC8}"/>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Google Shape;246;p30">
            <a:extLst>
              <a:ext uri="{FF2B5EF4-FFF2-40B4-BE49-F238E27FC236}">
                <a16:creationId xmlns:a16="http://schemas.microsoft.com/office/drawing/2014/main" id="{090BC30C-C00E-2D81-FBFC-FBD450877715}"/>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Nội dung</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3E9DF6FA-14A1-DE42-749D-10D7F16A2D97}"/>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B8076221-0C7D-FB99-5272-AE75F41745A9}"/>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sp>
        <p:nvSpPr>
          <p:cNvPr id="6" name="Google Shape;215;p28">
            <a:extLst>
              <a:ext uri="{FF2B5EF4-FFF2-40B4-BE49-F238E27FC236}">
                <a16:creationId xmlns:a16="http://schemas.microsoft.com/office/drawing/2014/main" id="{A019926D-BCC7-2A40-A23F-8F1809D34F75}"/>
              </a:ext>
            </a:extLst>
          </p:cNvPr>
          <p:cNvSpPr txBox="1">
            <a:spLocks/>
          </p:cNvSpPr>
          <p:nvPr/>
        </p:nvSpPr>
        <p:spPr>
          <a:xfrm>
            <a:off x="1429007"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2.1</a:t>
            </a:r>
            <a:endParaRPr lang="en" sz="4000" dirty="0">
              <a:solidFill>
                <a:schemeClr val="bg1"/>
              </a:solidFill>
              <a:latin typeface="Unbounded" panose="020B0604020202020204" charset="0"/>
            </a:endParaRPr>
          </a:p>
        </p:txBody>
      </p:sp>
      <p:sp>
        <p:nvSpPr>
          <p:cNvPr id="7" name="Google Shape;215;p28">
            <a:extLst>
              <a:ext uri="{FF2B5EF4-FFF2-40B4-BE49-F238E27FC236}">
                <a16:creationId xmlns:a16="http://schemas.microsoft.com/office/drawing/2014/main" id="{EF46E758-66A5-9F96-4893-BB86353527D5}"/>
              </a:ext>
            </a:extLst>
          </p:cNvPr>
          <p:cNvSpPr txBox="1">
            <a:spLocks/>
          </p:cNvSpPr>
          <p:nvPr/>
        </p:nvSpPr>
        <p:spPr>
          <a:xfrm>
            <a:off x="3922708"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2.2</a:t>
            </a:r>
            <a:endParaRPr lang="en" sz="4000" dirty="0">
              <a:solidFill>
                <a:schemeClr val="bg1"/>
              </a:solidFill>
              <a:latin typeface="Unbounded" panose="020B0604020202020204" charset="0"/>
            </a:endParaRPr>
          </a:p>
        </p:txBody>
      </p:sp>
      <p:sp>
        <p:nvSpPr>
          <p:cNvPr id="8" name="Google Shape;215;p28">
            <a:extLst>
              <a:ext uri="{FF2B5EF4-FFF2-40B4-BE49-F238E27FC236}">
                <a16:creationId xmlns:a16="http://schemas.microsoft.com/office/drawing/2014/main" id="{6A051D4E-8850-6199-8318-15C2C69B5E9C}"/>
              </a:ext>
            </a:extLst>
          </p:cNvPr>
          <p:cNvSpPr txBox="1">
            <a:spLocks/>
          </p:cNvSpPr>
          <p:nvPr/>
        </p:nvSpPr>
        <p:spPr>
          <a:xfrm>
            <a:off x="6416409" y="1371600"/>
            <a:ext cx="1196700" cy="1070700"/>
          </a:xfrm>
          <a:prstGeom prst="rect">
            <a:avLst/>
          </a:prstGeom>
          <a:solidFill>
            <a:srgbClr val="548235"/>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4000" dirty="0">
                <a:solidFill>
                  <a:schemeClr val="bg1"/>
                </a:solidFill>
                <a:latin typeface="Unbounded" panose="020B0604020202020204" charset="0"/>
              </a:rPr>
              <a:t>2.3</a:t>
            </a:r>
            <a:endParaRPr lang="en" sz="4000" dirty="0">
              <a:solidFill>
                <a:schemeClr val="bg1"/>
              </a:solidFill>
              <a:latin typeface="Unbounded" panose="020B0604020202020204" charset="0"/>
            </a:endParaRPr>
          </a:p>
        </p:txBody>
      </p:sp>
      <p:sp>
        <p:nvSpPr>
          <p:cNvPr id="10" name="TextBox 9">
            <a:extLst>
              <a:ext uri="{FF2B5EF4-FFF2-40B4-BE49-F238E27FC236}">
                <a16:creationId xmlns:a16="http://schemas.microsoft.com/office/drawing/2014/main" id="{3E355539-E685-CC21-5BC4-5E1F9E5E6725}"/>
              </a:ext>
            </a:extLst>
          </p:cNvPr>
          <p:cNvSpPr txBox="1"/>
          <p:nvPr/>
        </p:nvSpPr>
        <p:spPr>
          <a:xfrm>
            <a:off x="687036" y="2701201"/>
            <a:ext cx="2981143" cy="369332"/>
          </a:xfrm>
          <a:prstGeom prst="rect">
            <a:avLst/>
          </a:prstGeom>
          <a:noFill/>
        </p:spPr>
        <p:txBody>
          <a:bodyPr wrap="square">
            <a:spAutoFit/>
          </a:bodyPr>
          <a:lstStyle/>
          <a:p>
            <a:r>
              <a:rPr lang="vi-VN" sz="1800" dirty="0">
                <a:solidFill>
                  <a:schemeClr val="dk1"/>
                </a:solidFill>
                <a:latin typeface="Unbounded" panose="020B0604020202020204" charset="0"/>
              </a:rPr>
              <a:t>Kiến trúc hệ thống</a:t>
            </a:r>
            <a:endParaRPr lang="en-US" sz="1800" dirty="0"/>
          </a:p>
        </p:txBody>
      </p:sp>
      <p:sp>
        <p:nvSpPr>
          <p:cNvPr id="11" name="TextBox 10">
            <a:extLst>
              <a:ext uri="{FF2B5EF4-FFF2-40B4-BE49-F238E27FC236}">
                <a16:creationId xmlns:a16="http://schemas.microsoft.com/office/drawing/2014/main" id="{F739592A-5AD3-C697-53CD-3172E9CF89AD}"/>
              </a:ext>
            </a:extLst>
          </p:cNvPr>
          <p:cNvSpPr txBox="1"/>
          <p:nvPr/>
        </p:nvSpPr>
        <p:spPr>
          <a:xfrm>
            <a:off x="3606864" y="2699596"/>
            <a:ext cx="1930269" cy="369332"/>
          </a:xfrm>
          <a:prstGeom prst="rect">
            <a:avLst/>
          </a:prstGeom>
          <a:noFill/>
        </p:spPr>
        <p:txBody>
          <a:bodyPr wrap="square">
            <a:spAutoFit/>
          </a:bodyPr>
          <a:lstStyle/>
          <a:p>
            <a:r>
              <a:rPr lang="vi-VN" sz="1800" dirty="0">
                <a:solidFill>
                  <a:schemeClr val="dk1"/>
                </a:solidFill>
                <a:latin typeface="Unbounded" panose="020B0604020202020204" charset="0"/>
              </a:rPr>
              <a:t>Cơ sở dữ liệu</a:t>
            </a:r>
            <a:endParaRPr lang="en-US" sz="1800" dirty="0"/>
          </a:p>
        </p:txBody>
      </p:sp>
      <p:sp>
        <p:nvSpPr>
          <p:cNvPr id="12" name="TextBox 11">
            <a:extLst>
              <a:ext uri="{FF2B5EF4-FFF2-40B4-BE49-F238E27FC236}">
                <a16:creationId xmlns:a16="http://schemas.microsoft.com/office/drawing/2014/main" id="{DDDD17C1-4D8D-5872-3E04-7E936CC34F1E}"/>
              </a:ext>
            </a:extLst>
          </p:cNvPr>
          <p:cNvSpPr txBox="1"/>
          <p:nvPr/>
        </p:nvSpPr>
        <p:spPr>
          <a:xfrm>
            <a:off x="5879048" y="2699596"/>
            <a:ext cx="2271422" cy="369332"/>
          </a:xfrm>
          <a:prstGeom prst="rect">
            <a:avLst/>
          </a:prstGeom>
          <a:noFill/>
        </p:spPr>
        <p:txBody>
          <a:bodyPr wrap="square">
            <a:spAutoFit/>
          </a:bodyPr>
          <a:lstStyle/>
          <a:p>
            <a:r>
              <a:rPr lang="vi-VN" sz="1800" dirty="0">
                <a:solidFill>
                  <a:schemeClr val="dk1"/>
                </a:solidFill>
                <a:latin typeface="Unbounded" panose="020B0604020202020204" charset="0"/>
              </a:rPr>
              <a:t>Các chức năng</a:t>
            </a:r>
            <a:endParaRPr lang="en-US" sz="1800" dirty="0"/>
          </a:p>
        </p:txBody>
      </p:sp>
    </p:spTree>
    <p:extLst>
      <p:ext uri="{BB962C8B-B14F-4D97-AF65-F5344CB8AC3E}">
        <p14:creationId xmlns:p14="http://schemas.microsoft.com/office/powerpoint/2010/main" val="9321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B8C32-E09F-3689-0EF3-F8B5BA37AD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F88E1FE-C71C-591E-747B-F1EA852F41A6}"/>
              </a:ext>
            </a:extLst>
          </p:cNvPr>
          <p:cNvSpPr/>
          <p:nvPr/>
        </p:nvSpPr>
        <p:spPr>
          <a:xfrm>
            <a:off x="319314" y="348343"/>
            <a:ext cx="8534399" cy="4535713"/>
          </a:xfrm>
          <a:prstGeom prst="rect">
            <a:avLst/>
          </a:prstGeom>
          <a:ln w="9525">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Google Shape;246;p30">
            <a:extLst>
              <a:ext uri="{FF2B5EF4-FFF2-40B4-BE49-F238E27FC236}">
                <a16:creationId xmlns:a16="http://schemas.microsoft.com/office/drawing/2014/main" id="{5C3C9446-5F0E-26C1-724D-5EBD564B94AD}"/>
              </a:ext>
            </a:extLst>
          </p:cNvPr>
          <p:cNvSpPr txBox="1">
            <a:spLocks/>
          </p:cNvSpPr>
          <p:nvPr/>
        </p:nvSpPr>
        <p:spPr>
          <a:xfrm>
            <a:off x="720000" y="539500"/>
            <a:ext cx="7704000" cy="714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000" dirty="0">
                <a:solidFill>
                  <a:schemeClr val="dk1"/>
                </a:solidFill>
                <a:latin typeface="Unbounded" panose="020B0604020202020204" charset="0"/>
              </a:rPr>
              <a:t>2.1.Kiến trúc hệ thống</a:t>
            </a:r>
            <a:endParaRPr lang="vi-VN" sz="3000" dirty="0">
              <a:solidFill>
                <a:schemeClr val="dk2"/>
              </a:solidFill>
              <a:latin typeface="Unbounded" panose="020B0604020202020204" charset="0"/>
            </a:endParaRPr>
          </a:p>
        </p:txBody>
      </p:sp>
      <p:sp>
        <p:nvSpPr>
          <p:cNvPr id="3" name="Google Shape;247;p30">
            <a:extLst>
              <a:ext uri="{FF2B5EF4-FFF2-40B4-BE49-F238E27FC236}">
                <a16:creationId xmlns:a16="http://schemas.microsoft.com/office/drawing/2014/main" id="{1E451B2C-2268-F6F9-B0C1-7DC5E4253456}"/>
              </a:ext>
            </a:extLst>
          </p:cNvPr>
          <p:cNvSpPr txBox="1">
            <a:spLocks/>
          </p:cNvSpPr>
          <p:nvPr/>
        </p:nvSpPr>
        <p:spPr>
          <a:xfrm>
            <a:off x="720000" y="1371600"/>
            <a:ext cx="7703999" cy="33092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endParaRPr lang="en-US" sz="1800" dirty="0">
              <a:latin typeface="Unbounded" panose="020B0604020202020204" charset="0"/>
            </a:endParaRPr>
          </a:p>
        </p:txBody>
      </p:sp>
      <p:cxnSp>
        <p:nvCxnSpPr>
          <p:cNvPr id="4" name="Google Shape;161;p24">
            <a:extLst>
              <a:ext uri="{FF2B5EF4-FFF2-40B4-BE49-F238E27FC236}">
                <a16:creationId xmlns:a16="http://schemas.microsoft.com/office/drawing/2014/main" id="{46413654-242B-D279-339D-7966FCF06F72}"/>
              </a:ext>
            </a:extLst>
          </p:cNvPr>
          <p:cNvCxnSpPr/>
          <p:nvPr/>
        </p:nvCxnSpPr>
        <p:spPr>
          <a:xfrm>
            <a:off x="2177608" y="1184142"/>
            <a:ext cx="4686900" cy="0"/>
          </a:xfrm>
          <a:prstGeom prst="straightConnector1">
            <a:avLst/>
          </a:prstGeom>
          <a:noFill/>
          <a:ln w="9525" cap="flat" cmpd="sng">
            <a:solidFill>
              <a:schemeClr val="dk1"/>
            </a:solidFill>
            <a:prstDash val="solid"/>
            <a:round/>
            <a:headEnd type="none" w="med" len="med"/>
            <a:tailEnd type="none" w="med" len="med"/>
          </a:ln>
        </p:spPr>
      </p:cxnSp>
      <p:pic>
        <p:nvPicPr>
          <p:cNvPr id="7" name="Picture 6" descr="A diagram of a computer code&#10;&#10;AI-generated content may be incorrect.">
            <a:extLst>
              <a:ext uri="{FF2B5EF4-FFF2-40B4-BE49-F238E27FC236}">
                <a16:creationId xmlns:a16="http://schemas.microsoft.com/office/drawing/2014/main" id="{10CF58DF-67C3-D239-5B29-D16BD1A63A33}"/>
              </a:ext>
            </a:extLst>
          </p:cNvPr>
          <p:cNvPicPr>
            <a:picLocks noChangeAspect="1"/>
          </p:cNvPicPr>
          <p:nvPr/>
        </p:nvPicPr>
        <p:blipFill>
          <a:blip r:embed="rId2"/>
          <a:stretch>
            <a:fillRect/>
          </a:stretch>
        </p:blipFill>
        <p:spPr>
          <a:xfrm>
            <a:off x="720000" y="1502229"/>
            <a:ext cx="7703999" cy="2786742"/>
          </a:xfrm>
          <a:prstGeom prst="rect">
            <a:avLst/>
          </a:prstGeom>
        </p:spPr>
      </p:pic>
    </p:spTree>
    <p:extLst>
      <p:ext uri="{BB962C8B-B14F-4D97-AF65-F5344CB8AC3E}">
        <p14:creationId xmlns:p14="http://schemas.microsoft.com/office/powerpoint/2010/main" val="3362677108"/>
      </p:ext>
    </p:extLst>
  </p:cSld>
  <p:clrMapOvr>
    <a:masterClrMapping/>
  </p:clrMapOvr>
</p:sld>
</file>

<file path=ppt/theme/theme1.xml><?xml version="1.0" encoding="utf-8"?>
<a:theme xmlns:a="http://schemas.openxmlformats.org/drawingml/2006/main" name="Tropical Forest Minitheme by Slidesgo">
  <a:themeElements>
    <a:clrScheme name="Simple Light">
      <a:dk1>
        <a:srgbClr val="548235"/>
      </a:dk1>
      <a:lt1>
        <a:srgbClr val="FFFFFF"/>
      </a:lt1>
      <a:dk2>
        <a:srgbClr val="3A3838"/>
      </a:dk2>
      <a:lt2>
        <a:srgbClr val="F7F7F7"/>
      </a:lt2>
      <a:accent1>
        <a:srgbClr val="548235"/>
      </a:accent1>
      <a:accent2>
        <a:srgbClr val="548235"/>
      </a:accent2>
      <a:accent3>
        <a:srgbClr val="C2EAA7"/>
      </a:accent3>
      <a:accent4>
        <a:srgbClr val="3A3838"/>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831</Words>
  <Application>Microsoft Office PowerPoint</Application>
  <PresentationFormat>On-screen Show (16:9)</PresentationFormat>
  <Paragraphs>106</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Poppins Medium</vt:lpstr>
      <vt:lpstr>Unbounded</vt:lpstr>
      <vt:lpstr>Arial</vt:lpstr>
      <vt:lpstr>Tropical Forest Minitheme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GiaHào Đỗ</cp:lastModifiedBy>
  <cp:revision>5</cp:revision>
  <dcterms:modified xsi:type="dcterms:W3CDTF">2025-07-23T15:31:15Z</dcterms:modified>
</cp:coreProperties>
</file>